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7" r:id="rId3"/>
    <p:sldId id="411" r:id="rId4"/>
    <p:sldId id="513" r:id="rId5"/>
    <p:sldId id="415" r:id="rId6"/>
    <p:sldId id="481" r:id="rId7"/>
    <p:sldId id="457" r:id="rId8"/>
    <p:sldId id="466" r:id="rId9"/>
    <p:sldId id="482" r:id="rId10"/>
    <p:sldId id="459" r:id="rId11"/>
    <p:sldId id="469" r:id="rId12"/>
    <p:sldId id="483" r:id="rId13"/>
    <p:sldId id="460" r:id="rId14"/>
    <p:sldId id="470" r:id="rId15"/>
    <p:sldId id="514" r:id="rId16"/>
    <p:sldId id="461" r:id="rId17"/>
    <p:sldId id="462" r:id="rId18"/>
    <p:sldId id="472" r:id="rId19"/>
    <p:sldId id="507" r:id="rId20"/>
    <p:sldId id="508" r:id="rId21"/>
    <p:sldId id="509" r:id="rId22"/>
    <p:sldId id="510" r:id="rId23"/>
    <p:sldId id="511" r:id="rId24"/>
    <p:sldId id="512" r:id="rId25"/>
  </p:sldIdLst>
  <p:sldSz cx="12192000" cy="6858000"/>
  <p:notesSz cx="6858000" cy="9144000"/>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2B8FB78-E436-44DA-BE98-75D22B957D8F}" v="1" dt="2023-01-06T10:39:09.82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9216" autoAdjust="0"/>
  </p:normalViewPr>
  <p:slideViewPr>
    <p:cSldViewPr snapToGrid="0">
      <p:cViewPr varScale="1">
        <p:scale>
          <a:sx n="65" d="100"/>
          <a:sy n="65" d="100"/>
        </p:scale>
        <p:origin x="1358"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trícia C Melo" userId="2a1f868e-cabc-4c11-afa3-0456c0c49fbe" providerId="ADAL" clId="{8E300325-25DB-4907-9AD7-4C754825C643}"/>
    <pc:docChg chg="custSel delSld modSld">
      <pc:chgData name="Patrícia C Melo" userId="2a1f868e-cabc-4c11-afa3-0456c0c49fbe" providerId="ADAL" clId="{8E300325-25DB-4907-9AD7-4C754825C643}" dt="2021-02-08T15:15:43.657" v="53" actId="27636"/>
      <pc:docMkLst>
        <pc:docMk/>
      </pc:docMkLst>
      <pc:sldChg chg="del">
        <pc:chgData name="Patrícia C Melo" userId="2a1f868e-cabc-4c11-afa3-0456c0c49fbe" providerId="ADAL" clId="{8E300325-25DB-4907-9AD7-4C754825C643}" dt="2021-02-08T15:07:11.128" v="0" actId="47"/>
        <pc:sldMkLst>
          <pc:docMk/>
          <pc:sldMk cId="619734435" sldId="342"/>
        </pc:sldMkLst>
      </pc:sldChg>
      <pc:sldChg chg="modSp mod">
        <pc:chgData name="Patrícia C Melo" userId="2a1f868e-cabc-4c11-afa3-0456c0c49fbe" providerId="ADAL" clId="{8E300325-25DB-4907-9AD7-4C754825C643}" dt="2021-02-08T15:14:55.635" v="51" actId="20577"/>
        <pc:sldMkLst>
          <pc:docMk/>
          <pc:sldMk cId="1757580134" sldId="415"/>
        </pc:sldMkLst>
        <pc:spChg chg="mod">
          <ac:chgData name="Patrícia C Melo" userId="2a1f868e-cabc-4c11-afa3-0456c0c49fbe" providerId="ADAL" clId="{8E300325-25DB-4907-9AD7-4C754825C643}" dt="2021-02-08T15:14:55.635" v="51" actId="20577"/>
          <ac:spMkLst>
            <pc:docMk/>
            <pc:sldMk cId="1757580134" sldId="415"/>
            <ac:spMk id="3" creationId="{00000000-0000-0000-0000-000000000000}"/>
          </ac:spMkLst>
        </pc:spChg>
      </pc:sldChg>
      <pc:sldChg chg="modSp mod">
        <pc:chgData name="Patrícia C Melo" userId="2a1f868e-cabc-4c11-afa3-0456c0c49fbe" providerId="ADAL" clId="{8E300325-25DB-4907-9AD7-4C754825C643}" dt="2021-02-08T15:12:45.547" v="16" actId="255"/>
        <pc:sldMkLst>
          <pc:docMk/>
          <pc:sldMk cId="231242656" sldId="462"/>
        </pc:sldMkLst>
        <pc:spChg chg="mod">
          <ac:chgData name="Patrícia C Melo" userId="2a1f868e-cabc-4c11-afa3-0456c0c49fbe" providerId="ADAL" clId="{8E300325-25DB-4907-9AD7-4C754825C643}" dt="2021-02-08T15:12:45.547" v="16" actId="255"/>
          <ac:spMkLst>
            <pc:docMk/>
            <pc:sldMk cId="231242656" sldId="462"/>
            <ac:spMk id="3" creationId="{00000000-0000-0000-0000-000000000000}"/>
          </ac:spMkLst>
        </pc:spChg>
      </pc:sldChg>
      <pc:sldChg chg="modSp mod">
        <pc:chgData name="Patrícia C Melo" userId="2a1f868e-cabc-4c11-afa3-0456c0c49fbe" providerId="ADAL" clId="{8E300325-25DB-4907-9AD7-4C754825C643}" dt="2021-02-08T15:11:43.650" v="15" actId="20577"/>
        <pc:sldMkLst>
          <pc:docMk/>
          <pc:sldMk cId="3273968621" sldId="466"/>
        </pc:sldMkLst>
        <pc:spChg chg="mod">
          <ac:chgData name="Patrícia C Melo" userId="2a1f868e-cabc-4c11-afa3-0456c0c49fbe" providerId="ADAL" clId="{8E300325-25DB-4907-9AD7-4C754825C643}" dt="2021-02-08T15:11:43.650" v="15" actId="20577"/>
          <ac:spMkLst>
            <pc:docMk/>
            <pc:sldMk cId="3273968621" sldId="466"/>
            <ac:spMk id="3" creationId="{00000000-0000-0000-0000-000000000000}"/>
          </ac:spMkLst>
        </pc:spChg>
      </pc:sldChg>
      <pc:sldChg chg="modSp mod">
        <pc:chgData name="Patrícia C Melo" userId="2a1f868e-cabc-4c11-afa3-0456c0c49fbe" providerId="ADAL" clId="{8E300325-25DB-4907-9AD7-4C754825C643}" dt="2021-02-08T15:15:43.657" v="53" actId="27636"/>
        <pc:sldMkLst>
          <pc:docMk/>
          <pc:sldMk cId="1335743075" sldId="481"/>
        </pc:sldMkLst>
        <pc:spChg chg="mod">
          <ac:chgData name="Patrícia C Melo" userId="2a1f868e-cabc-4c11-afa3-0456c0c49fbe" providerId="ADAL" clId="{8E300325-25DB-4907-9AD7-4C754825C643}" dt="2021-02-08T15:15:43.657" v="53" actId="27636"/>
          <ac:spMkLst>
            <pc:docMk/>
            <pc:sldMk cId="1335743075" sldId="481"/>
            <ac:spMk id="3" creationId="{00000000-0000-0000-0000-000000000000}"/>
          </ac:spMkLst>
        </pc:spChg>
      </pc:sldChg>
      <pc:sldChg chg="modSp mod">
        <pc:chgData name="Patrícia C Melo" userId="2a1f868e-cabc-4c11-afa3-0456c0c49fbe" providerId="ADAL" clId="{8E300325-25DB-4907-9AD7-4C754825C643}" dt="2021-02-08T15:09:25.112" v="4" actId="255"/>
        <pc:sldMkLst>
          <pc:docMk/>
          <pc:sldMk cId="1653234238" sldId="500"/>
        </pc:sldMkLst>
        <pc:spChg chg="mod">
          <ac:chgData name="Patrícia C Melo" userId="2a1f868e-cabc-4c11-afa3-0456c0c49fbe" providerId="ADAL" clId="{8E300325-25DB-4907-9AD7-4C754825C643}" dt="2021-02-08T15:09:25.112" v="4" actId="255"/>
          <ac:spMkLst>
            <pc:docMk/>
            <pc:sldMk cId="1653234238" sldId="500"/>
            <ac:spMk id="3" creationId="{00000000-0000-0000-0000-000000000000}"/>
          </ac:spMkLst>
        </pc:spChg>
      </pc:sldChg>
      <pc:sldChg chg="modSp mod">
        <pc:chgData name="Patrícia C Melo" userId="2a1f868e-cabc-4c11-afa3-0456c0c49fbe" providerId="ADAL" clId="{8E300325-25DB-4907-9AD7-4C754825C643}" dt="2021-02-08T15:08:37.455" v="1" actId="6549"/>
        <pc:sldMkLst>
          <pc:docMk/>
          <pc:sldMk cId="2472941659" sldId="502"/>
        </pc:sldMkLst>
        <pc:spChg chg="mod">
          <ac:chgData name="Patrícia C Melo" userId="2a1f868e-cabc-4c11-afa3-0456c0c49fbe" providerId="ADAL" clId="{8E300325-25DB-4907-9AD7-4C754825C643}" dt="2021-02-08T15:08:37.455" v="1" actId="6549"/>
          <ac:spMkLst>
            <pc:docMk/>
            <pc:sldMk cId="2472941659" sldId="502"/>
            <ac:spMk id="2" creationId="{00000000-0000-0000-0000-000000000000}"/>
          </ac:spMkLst>
        </pc:spChg>
      </pc:sldChg>
    </pc:docChg>
  </pc:docChgLst>
  <pc:docChgLst>
    <pc:chgData name="Patrícia C Melo" userId="2a1f868e-cabc-4c11-afa3-0456c0c49fbe" providerId="ADAL" clId="{0A337BC2-B880-4DF8-BDE7-37F9345F37B6}"/>
    <pc:docChg chg="delSld">
      <pc:chgData name="Patrícia C Melo" userId="2a1f868e-cabc-4c11-afa3-0456c0c49fbe" providerId="ADAL" clId="{0A337BC2-B880-4DF8-BDE7-37F9345F37B6}" dt="2022-02-21T17:05:37.275" v="2" actId="47"/>
      <pc:docMkLst>
        <pc:docMk/>
      </pc:docMkLst>
      <pc:sldChg chg="del">
        <pc:chgData name="Patrícia C Melo" userId="2a1f868e-cabc-4c11-afa3-0456c0c49fbe" providerId="ADAL" clId="{0A337BC2-B880-4DF8-BDE7-37F9345F37B6}" dt="2022-02-21T17:05:36.632" v="1" actId="47"/>
        <pc:sldMkLst>
          <pc:docMk/>
          <pc:sldMk cId="766115107" sldId="514"/>
        </pc:sldMkLst>
      </pc:sldChg>
      <pc:sldChg chg="del">
        <pc:chgData name="Patrícia C Melo" userId="2a1f868e-cabc-4c11-afa3-0456c0c49fbe" providerId="ADAL" clId="{0A337BC2-B880-4DF8-BDE7-37F9345F37B6}" dt="2022-02-21T17:05:37.275" v="2" actId="47"/>
        <pc:sldMkLst>
          <pc:docMk/>
          <pc:sldMk cId="3417059659" sldId="515"/>
        </pc:sldMkLst>
      </pc:sldChg>
      <pc:sldChg chg="del">
        <pc:chgData name="Patrícia C Melo" userId="2a1f868e-cabc-4c11-afa3-0456c0c49fbe" providerId="ADAL" clId="{0A337BC2-B880-4DF8-BDE7-37F9345F37B6}" dt="2022-02-21T17:05:23.825" v="0" actId="47"/>
        <pc:sldMkLst>
          <pc:docMk/>
          <pc:sldMk cId="1844948329" sldId="516"/>
        </pc:sldMkLst>
      </pc:sldChg>
    </pc:docChg>
  </pc:docChgLst>
  <pc:docChgLst>
    <pc:chgData name="Carlos Daniel Rodrigues de Assunção Santos" userId="3fc7c18d-dbc7-413d-8b29-e9c836d7dcfd" providerId="ADAL" clId="{62B8FB78-E436-44DA-BE98-75D22B957D8F}"/>
    <pc:docChg chg="undo custSel addSld modSld">
      <pc:chgData name="Carlos Daniel Rodrigues de Assunção Santos" userId="3fc7c18d-dbc7-413d-8b29-e9c836d7dcfd" providerId="ADAL" clId="{62B8FB78-E436-44DA-BE98-75D22B957D8F}" dt="2023-01-09T15:45:32.534" v="3308" actId="255"/>
      <pc:docMkLst>
        <pc:docMk/>
      </pc:docMkLst>
      <pc:sldChg chg="modSp mod">
        <pc:chgData name="Carlos Daniel Rodrigues de Assunção Santos" userId="3fc7c18d-dbc7-413d-8b29-e9c836d7dcfd" providerId="ADAL" clId="{62B8FB78-E436-44DA-BE98-75D22B957D8F}" dt="2023-01-05T23:28:53.860" v="835" actId="20577"/>
        <pc:sldMkLst>
          <pc:docMk/>
          <pc:sldMk cId="3513146996" sldId="459"/>
        </pc:sldMkLst>
        <pc:spChg chg="mod">
          <ac:chgData name="Carlos Daniel Rodrigues de Assunção Santos" userId="3fc7c18d-dbc7-413d-8b29-e9c836d7dcfd" providerId="ADAL" clId="{62B8FB78-E436-44DA-BE98-75D22B957D8F}" dt="2023-01-05T23:28:53.860" v="835" actId="20577"/>
          <ac:spMkLst>
            <pc:docMk/>
            <pc:sldMk cId="3513146996" sldId="459"/>
            <ac:spMk id="3" creationId="{00000000-0000-0000-0000-000000000000}"/>
          </ac:spMkLst>
        </pc:spChg>
      </pc:sldChg>
      <pc:sldChg chg="modSp mod">
        <pc:chgData name="Carlos Daniel Rodrigues de Assunção Santos" userId="3fc7c18d-dbc7-413d-8b29-e9c836d7dcfd" providerId="ADAL" clId="{62B8FB78-E436-44DA-BE98-75D22B957D8F}" dt="2023-01-06T10:56:53.702" v="1853" actId="27636"/>
        <pc:sldMkLst>
          <pc:docMk/>
          <pc:sldMk cId="2669758696" sldId="460"/>
        </pc:sldMkLst>
        <pc:spChg chg="mod">
          <ac:chgData name="Carlos Daniel Rodrigues de Assunção Santos" userId="3fc7c18d-dbc7-413d-8b29-e9c836d7dcfd" providerId="ADAL" clId="{62B8FB78-E436-44DA-BE98-75D22B957D8F}" dt="2023-01-06T10:56:53.702" v="1853" actId="27636"/>
          <ac:spMkLst>
            <pc:docMk/>
            <pc:sldMk cId="2669758696" sldId="460"/>
            <ac:spMk id="3" creationId="{00000000-0000-0000-0000-000000000000}"/>
          </ac:spMkLst>
        </pc:spChg>
      </pc:sldChg>
      <pc:sldChg chg="modSp mod">
        <pc:chgData name="Carlos Daniel Rodrigues de Assunção Santos" userId="3fc7c18d-dbc7-413d-8b29-e9c836d7dcfd" providerId="ADAL" clId="{62B8FB78-E436-44DA-BE98-75D22B957D8F}" dt="2023-01-06T12:17:06.742" v="2284" actId="20577"/>
        <pc:sldMkLst>
          <pc:docMk/>
          <pc:sldMk cId="3160554546" sldId="461"/>
        </pc:sldMkLst>
        <pc:spChg chg="mod">
          <ac:chgData name="Carlos Daniel Rodrigues de Assunção Santos" userId="3fc7c18d-dbc7-413d-8b29-e9c836d7dcfd" providerId="ADAL" clId="{62B8FB78-E436-44DA-BE98-75D22B957D8F}" dt="2023-01-06T12:17:06.742" v="2284" actId="20577"/>
          <ac:spMkLst>
            <pc:docMk/>
            <pc:sldMk cId="3160554546" sldId="461"/>
            <ac:spMk id="3" creationId="{00000000-0000-0000-0000-000000000000}"/>
          </ac:spMkLst>
        </pc:spChg>
      </pc:sldChg>
      <pc:sldChg chg="modSp mod">
        <pc:chgData name="Carlos Daniel Rodrigues de Assunção Santos" userId="3fc7c18d-dbc7-413d-8b29-e9c836d7dcfd" providerId="ADAL" clId="{62B8FB78-E436-44DA-BE98-75D22B957D8F}" dt="2023-01-06T12:47:37.494" v="2691" actId="6549"/>
        <pc:sldMkLst>
          <pc:docMk/>
          <pc:sldMk cId="231242656" sldId="462"/>
        </pc:sldMkLst>
        <pc:spChg chg="mod">
          <ac:chgData name="Carlos Daniel Rodrigues de Assunção Santos" userId="3fc7c18d-dbc7-413d-8b29-e9c836d7dcfd" providerId="ADAL" clId="{62B8FB78-E436-44DA-BE98-75D22B957D8F}" dt="2023-01-06T12:47:37.494" v="2691" actId="6549"/>
          <ac:spMkLst>
            <pc:docMk/>
            <pc:sldMk cId="231242656" sldId="462"/>
            <ac:spMk id="3" creationId="{00000000-0000-0000-0000-000000000000}"/>
          </ac:spMkLst>
        </pc:spChg>
      </pc:sldChg>
      <pc:sldChg chg="modSp mod">
        <pc:chgData name="Carlos Daniel Rodrigues de Assunção Santos" userId="3fc7c18d-dbc7-413d-8b29-e9c836d7dcfd" providerId="ADAL" clId="{62B8FB78-E436-44DA-BE98-75D22B957D8F}" dt="2023-01-05T18:05:03.574" v="258" actId="20577"/>
        <pc:sldMkLst>
          <pc:docMk/>
          <pc:sldMk cId="3273968621" sldId="466"/>
        </pc:sldMkLst>
        <pc:spChg chg="mod">
          <ac:chgData name="Carlos Daniel Rodrigues de Assunção Santos" userId="3fc7c18d-dbc7-413d-8b29-e9c836d7dcfd" providerId="ADAL" clId="{62B8FB78-E436-44DA-BE98-75D22B957D8F}" dt="2023-01-05T18:05:03.574" v="258" actId="20577"/>
          <ac:spMkLst>
            <pc:docMk/>
            <pc:sldMk cId="3273968621" sldId="466"/>
            <ac:spMk id="3" creationId="{00000000-0000-0000-0000-000000000000}"/>
          </ac:spMkLst>
        </pc:spChg>
      </pc:sldChg>
      <pc:sldChg chg="modSp mod">
        <pc:chgData name="Carlos Daniel Rodrigues de Assunção Santos" userId="3fc7c18d-dbc7-413d-8b29-e9c836d7dcfd" providerId="ADAL" clId="{62B8FB78-E436-44DA-BE98-75D22B957D8F}" dt="2023-01-05T23:32:04.219" v="913" actId="20577"/>
        <pc:sldMkLst>
          <pc:docMk/>
          <pc:sldMk cId="834116382" sldId="469"/>
        </pc:sldMkLst>
        <pc:spChg chg="mod">
          <ac:chgData name="Carlos Daniel Rodrigues de Assunção Santos" userId="3fc7c18d-dbc7-413d-8b29-e9c836d7dcfd" providerId="ADAL" clId="{62B8FB78-E436-44DA-BE98-75D22B957D8F}" dt="2023-01-05T23:32:04.219" v="913" actId="20577"/>
          <ac:spMkLst>
            <pc:docMk/>
            <pc:sldMk cId="834116382" sldId="469"/>
            <ac:spMk id="3" creationId="{00000000-0000-0000-0000-000000000000}"/>
          </ac:spMkLst>
        </pc:spChg>
      </pc:sldChg>
      <pc:sldChg chg="modSp mod">
        <pc:chgData name="Carlos Daniel Rodrigues de Assunção Santos" userId="3fc7c18d-dbc7-413d-8b29-e9c836d7dcfd" providerId="ADAL" clId="{62B8FB78-E436-44DA-BE98-75D22B957D8F}" dt="2023-01-06T10:54:27.730" v="1730" actId="20577"/>
        <pc:sldMkLst>
          <pc:docMk/>
          <pc:sldMk cId="2713180977" sldId="470"/>
        </pc:sldMkLst>
        <pc:spChg chg="mod">
          <ac:chgData name="Carlos Daniel Rodrigues de Assunção Santos" userId="3fc7c18d-dbc7-413d-8b29-e9c836d7dcfd" providerId="ADAL" clId="{62B8FB78-E436-44DA-BE98-75D22B957D8F}" dt="2023-01-06T10:54:27.730" v="1730" actId="20577"/>
          <ac:spMkLst>
            <pc:docMk/>
            <pc:sldMk cId="2713180977" sldId="470"/>
            <ac:spMk id="3" creationId="{00000000-0000-0000-0000-000000000000}"/>
          </ac:spMkLst>
        </pc:spChg>
      </pc:sldChg>
      <pc:sldChg chg="modSp mod">
        <pc:chgData name="Carlos Daniel Rodrigues de Assunção Santos" userId="3fc7c18d-dbc7-413d-8b29-e9c836d7dcfd" providerId="ADAL" clId="{62B8FB78-E436-44DA-BE98-75D22B957D8F}" dt="2023-01-09T13:45:30.688" v="2713" actId="20577"/>
        <pc:sldMkLst>
          <pc:docMk/>
          <pc:sldMk cId="3881222157" sldId="472"/>
        </pc:sldMkLst>
        <pc:spChg chg="mod">
          <ac:chgData name="Carlos Daniel Rodrigues de Assunção Santos" userId="3fc7c18d-dbc7-413d-8b29-e9c836d7dcfd" providerId="ADAL" clId="{62B8FB78-E436-44DA-BE98-75D22B957D8F}" dt="2023-01-09T13:45:30.688" v="2713" actId="20577"/>
          <ac:spMkLst>
            <pc:docMk/>
            <pc:sldMk cId="3881222157" sldId="472"/>
            <ac:spMk id="3" creationId="{00000000-0000-0000-0000-000000000000}"/>
          </ac:spMkLst>
        </pc:spChg>
      </pc:sldChg>
      <pc:sldChg chg="modSp mod">
        <pc:chgData name="Carlos Daniel Rodrigues de Assunção Santos" userId="3fc7c18d-dbc7-413d-8b29-e9c836d7dcfd" providerId="ADAL" clId="{62B8FB78-E436-44DA-BE98-75D22B957D8F}" dt="2023-01-05T23:40:49.216" v="1033" actId="20577"/>
        <pc:sldMkLst>
          <pc:docMk/>
          <pc:sldMk cId="3172406971" sldId="483"/>
        </pc:sldMkLst>
        <pc:spChg chg="mod">
          <ac:chgData name="Carlos Daniel Rodrigues de Assunção Santos" userId="3fc7c18d-dbc7-413d-8b29-e9c836d7dcfd" providerId="ADAL" clId="{62B8FB78-E436-44DA-BE98-75D22B957D8F}" dt="2023-01-05T23:40:49.216" v="1033" actId="20577"/>
          <ac:spMkLst>
            <pc:docMk/>
            <pc:sldMk cId="3172406971" sldId="483"/>
            <ac:spMk id="3" creationId="{00000000-0000-0000-0000-000000000000}"/>
          </ac:spMkLst>
        </pc:spChg>
      </pc:sldChg>
      <pc:sldChg chg="modSp mod">
        <pc:chgData name="Carlos Daniel Rodrigues de Assunção Santos" userId="3fc7c18d-dbc7-413d-8b29-e9c836d7dcfd" providerId="ADAL" clId="{62B8FB78-E436-44DA-BE98-75D22B957D8F}" dt="2023-01-09T13:55:29.012" v="2806" actId="15"/>
        <pc:sldMkLst>
          <pc:docMk/>
          <pc:sldMk cId="3252206678" sldId="507"/>
        </pc:sldMkLst>
        <pc:spChg chg="mod">
          <ac:chgData name="Carlos Daniel Rodrigues de Assunção Santos" userId="3fc7c18d-dbc7-413d-8b29-e9c836d7dcfd" providerId="ADAL" clId="{62B8FB78-E436-44DA-BE98-75D22B957D8F}" dt="2023-01-09T13:55:29.012" v="2806" actId="15"/>
          <ac:spMkLst>
            <pc:docMk/>
            <pc:sldMk cId="3252206678" sldId="507"/>
            <ac:spMk id="3" creationId="{00000000-0000-0000-0000-000000000000}"/>
          </ac:spMkLst>
        </pc:spChg>
      </pc:sldChg>
      <pc:sldChg chg="modSp mod">
        <pc:chgData name="Carlos Daniel Rodrigues de Assunção Santos" userId="3fc7c18d-dbc7-413d-8b29-e9c836d7dcfd" providerId="ADAL" clId="{62B8FB78-E436-44DA-BE98-75D22B957D8F}" dt="2023-01-09T14:35:03.079" v="2977" actId="20577"/>
        <pc:sldMkLst>
          <pc:docMk/>
          <pc:sldMk cId="1054580064" sldId="508"/>
        </pc:sldMkLst>
        <pc:spChg chg="mod">
          <ac:chgData name="Carlos Daniel Rodrigues de Assunção Santos" userId="3fc7c18d-dbc7-413d-8b29-e9c836d7dcfd" providerId="ADAL" clId="{62B8FB78-E436-44DA-BE98-75D22B957D8F}" dt="2023-01-09T14:35:03.079" v="2977" actId="20577"/>
          <ac:spMkLst>
            <pc:docMk/>
            <pc:sldMk cId="1054580064" sldId="508"/>
            <ac:spMk id="3" creationId="{00000000-0000-0000-0000-000000000000}"/>
          </ac:spMkLst>
        </pc:spChg>
      </pc:sldChg>
      <pc:sldChg chg="modSp mod">
        <pc:chgData name="Carlos Daniel Rodrigues de Assunção Santos" userId="3fc7c18d-dbc7-413d-8b29-e9c836d7dcfd" providerId="ADAL" clId="{62B8FB78-E436-44DA-BE98-75D22B957D8F}" dt="2023-01-09T14:47:11.369" v="3053" actId="20577"/>
        <pc:sldMkLst>
          <pc:docMk/>
          <pc:sldMk cId="2605244861" sldId="509"/>
        </pc:sldMkLst>
        <pc:spChg chg="mod">
          <ac:chgData name="Carlos Daniel Rodrigues de Assunção Santos" userId="3fc7c18d-dbc7-413d-8b29-e9c836d7dcfd" providerId="ADAL" clId="{62B8FB78-E436-44DA-BE98-75D22B957D8F}" dt="2023-01-09T14:47:11.369" v="3053" actId="20577"/>
          <ac:spMkLst>
            <pc:docMk/>
            <pc:sldMk cId="2605244861" sldId="509"/>
            <ac:spMk id="3" creationId="{00000000-0000-0000-0000-000000000000}"/>
          </ac:spMkLst>
        </pc:spChg>
      </pc:sldChg>
      <pc:sldChg chg="modSp mod">
        <pc:chgData name="Carlos Daniel Rodrigues de Assunção Santos" userId="3fc7c18d-dbc7-413d-8b29-e9c836d7dcfd" providerId="ADAL" clId="{62B8FB78-E436-44DA-BE98-75D22B957D8F}" dt="2023-01-09T14:53:09.757" v="3076" actId="20577"/>
        <pc:sldMkLst>
          <pc:docMk/>
          <pc:sldMk cId="454985284" sldId="511"/>
        </pc:sldMkLst>
        <pc:spChg chg="mod">
          <ac:chgData name="Carlos Daniel Rodrigues de Assunção Santos" userId="3fc7c18d-dbc7-413d-8b29-e9c836d7dcfd" providerId="ADAL" clId="{62B8FB78-E436-44DA-BE98-75D22B957D8F}" dt="2023-01-09T14:53:09.757" v="3076" actId="20577"/>
          <ac:spMkLst>
            <pc:docMk/>
            <pc:sldMk cId="454985284" sldId="511"/>
            <ac:spMk id="3" creationId="{00000000-0000-0000-0000-000000000000}"/>
          </ac:spMkLst>
        </pc:spChg>
      </pc:sldChg>
      <pc:sldChg chg="modSp mod">
        <pc:chgData name="Carlos Daniel Rodrigues de Assunção Santos" userId="3fc7c18d-dbc7-413d-8b29-e9c836d7dcfd" providerId="ADAL" clId="{62B8FB78-E436-44DA-BE98-75D22B957D8F}" dt="2023-01-09T15:45:32.534" v="3308" actId="255"/>
        <pc:sldMkLst>
          <pc:docMk/>
          <pc:sldMk cId="1652611479" sldId="512"/>
        </pc:sldMkLst>
        <pc:spChg chg="mod">
          <ac:chgData name="Carlos Daniel Rodrigues de Assunção Santos" userId="3fc7c18d-dbc7-413d-8b29-e9c836d7dcfd" providerId="ADAL" clId="{62B8FB78-E436-44DA-BE98-75D22B957D8F}" dt="2023-01-09T15:45:32.534" v="3308" actId="255"/>
          <ac:spMkLst>
            <pc:docMk/>
            <pc:sldMk cId="1652611479" sldId="512"/>
            <ac:spMk id="3" creationId="{00000000-0000-0000-0000-000000000000}"/>
          </ac:spMkLst>
        </pc:spChg>
      </pc:sldChg>
      <pc:sldChg chg="modSp add mod">
        <pc:chgData name="Carlos Daniel Rodrigues de Assunção Santos" userId="3fc7c18d-dbc7-413d-8b29-e9c836d7dcfd" providerId="ADAL" clId="{62B8FB78-E436-44DA-BE98-75D22B957D8F}" dt="2023-01-06T10:43:05.975" v="1721" actId="1035"/>
        <pc:sldMkLst>
          <pc:docMk/>
          <pc:sldMk cId="1713110347" sldId="514"/>
        </pc:sldMkLst>
        <pc:spChg chg="mod">
          <ac:chgData name="Carlos Daniel Rodrigues de Assunção Santos" userId="3fc7c18d-dbc7-413d-8b29-e9c836d7dcfd" providerId="ADAL" clId="{62B8FB78-E436-44DA-BE98-75D22B957D8F}" dt="2023-01-06T10:41:36.378" v="1612" actId="20577"/>
          <ac:spMkLst>
            <pc:docMk/>
            <pc:sldMk cId="1713110347" sldId="514"/>
            <ac:spMk id="2" creationId="{00000000-0000-0000-0000-000000000000}"/>
          </ac:spMkLst>
        </pc:spChg>
        <pc:spChg chg="mod">
          <ac:chgData name="Carlos Daniel Rodrigues de Assunção Santos" userId="3fc7c18d-dbc7-413d-8b29-e9c836d7dcfd" providerId="ADAL" clId="{62B8FB78-E436-44DA-BE98-75D22B957D8F}" dt="2023-01-06T10:43:05.975" v="1721" actId="1035"/>
          <ac:spMkLst>
            <pc:docMk/>
            <pc:sldMk cId="1713110347" sldId="514"/>
            <ac:spMk id="3" creationId="{00000000-0000-0000-0000-000000000000}"/>
          </ac:spMkLst>
        </pc:spChg>
      </pc:sldChg>
    </pc:docChg>
  </pc:docChgLst>
  <pc:docChgLst>
    <pc:chgData name="Patrícia C Melo" userId="2a1f868e-cabc-4c11-afa3-0456c0c49fbe" providerId="ADAL" clId="{907B10DF-41F1-4EF1-8417-68F4211E9592}"/>
    <pc:docChg chg="undo redo custSel addSld delSld modSld">
      <pc:chgData name="Patrícia C Melo" userId="2a1f868e-cabc-4c11-afa3-0456c0c49fbe" providerId="ADAL" clId="{907B10DF-41F1-4EF1-8417-68F4211E9592}" dt="2021-03-08T09:11:04.717" v="4746" actId="255"/>
      <pc:docMkLst>
        <pc:docMk/>
      </pc:docMkLst>
      <pc:sldChg chg="modSp mod">
        <pc:chgData name="Patrícia C Melo" userId="2a1f868e-cabc-4c11-afa3-0456c0c49fbe" providerId="ADAL" clId="{907B10DF-41F1-4EF1-8417-68F4211E9592}" dt="2021-03-08T09:01:44.042" v="4173" actId="20577"/>
        <pc:sldMkLst>
          <pc:docMk/>
          <pc:sldMk cId="1757580134" sldId="415"/>
        </pc:sldMkLst>
        <pc:spChg chg="mod">
          <ac:chgData name="Patrícia C Melo" userId="2a1f868e-cabc-4c11-afa3-0456c0c49fbe" providerId="ADAL" clId="{907B10DF-41F1-4EF1-8417-68F4211E9592}" dt="2021-03-08T09:01:44.042" v="4173" actId="20577"/>
          <ac:spMkLst>
            <pc:docMk/>
            <pc:sldMk cId="1757580134" sldId="415"/>
            <ac:spMk id="3" creationId="{00000000-0000-0000-0000-000000000000}"/>
          </ac:spMkLst>
        </pc:spChg>
      </pc:sldChg>
      <pc:sldChg chg="modSp mod">
        <pc:chgData name="Patrícia C Melo" userId="2a1f868e-cabc-4c11-afa3-0456c0c49fbe" providerId="ADAL" clId="{907B10DF-41F1-4EF1-8417-68F4211E9592}" dt="2021-03-05T16:53:44.506" v="1556" actId="255"/>
        <pc:sldMkLst>
          <pc:docMk/>
          <pc:sldMk cId="3513146996" sldId="459"/>
        </pc:sldMkLst>
        <pc:spChg chg="mod">
          <ac:chgData name="Patrícia C Melo" userId="2a1f868e-cabc-4c11-afa3-0456c0c49fbe" providerId="ADAL" clId="{907B10DF-41F1-4EF1-8417-68F4211E9592}" dt="2021-03-05T16:53:44.506" v="1556" actId="255"/>
          <ac:spMkLst>
            <pc:docMk/>
            <pc:sldMk cId="3513146996" sldId="459"/>
            <ac:spMk id="3" creationId="{00000000-0000-0000-0000-000000000000}"/>
          </ac:spMkLst>
        </pc:spChg>
      </pc:sldChg>
      <pc:sldChg chg="modSp mod">
        <pc:chgData name="Patrícia C Melo" userId="2a1f868e-cabc-4c11-afa3-0456c0c49fbe" providerId="ADAL" clId="{907B10DF-41F1-4EF1-8417-68F4211E9592}" dt="2021-03-05T16:57:51.400" v="1604" actId="20577"/>
        <pc:sldMkLst>
          <pc:docMk/>
          <pc:sldMk cId="2669758696" sldId="460"/>
        </pc:sldMkLst>
        <pc:spChg chg="mod">
          <ac:chgData name="Patrícia C Melo" userId="2a1f868e-cabc-4c11-afa3-0456c0c49fbe" providerId="ADAL" clId="{907B10DF-41F1-4EF1-8417-68F4211E9592}" dt="2021-03-05T16:57:51.400" v="1604" actId="20577"/>
          <ac:spMkLst>
            <pc:docMk/>
            <pc:sldMk cId="2669758696" sldId="460"/>
            <ac:spMk id="3" creationId="{00000000-0000-0000-0000-000000000000}"/>
          </ac:spMkLst>
        </pc:spChg>
      </pc:sldChg>
      <pc:sldChg chg="modSp mod">
        <pc:chgData name="Patrícia C Melo" userId="2a1f868e-cabc-4c11-afa3-0456c0c49fbe" providerId="ADAL" clId="{907B10DF-41F1-4EF1-8417-68F4211E9592}" dt="2021-03-05T17:02:54.212" v="1808" actId="113"/>
        <pc:sldMkLst>
          <pc:docMk/>
          <pc:sldMk cId="231242656" sldId="462"/>
        </pc:sldMkLst>
        <pc:spChg chg="mod">
          <ac:chgData name="Patrícia C Melo" userId="2a1f868e-cabc-4c11-afa3-0456c0c49fbe" providerId="ADAL" clId="{907B10DF-41F1-4EF1-8417-68F4211E9592}" dt="2021-03-05T17:02:54.212" v="1808" actId="113"/>
          <ac:spMkLst>
            <pc:docMk/>
            <pc:sldMk cId="231242656" sldId="462"/>
            <ac:spMk id="3" creationId="{00000000-0000-0000-0000-000000000000}"/>
          </ac:spMkLst>
        </pc:spChg>
      </pc:sldChg>
      <pc:sldChg chg="modSp mod">
        <pc:chgData name="Patrícia C Melo" userId="2a1f868e-cabc-4c11-afa3-0456c0c49fbe" providerId="ADAL" clId="{907B10DF-41F1-4EF1-8417-68F4211E9592}" dt="2021-03-05T17:00:50.454" v="1801" actId="255"/>
        <pc:sldMkLst>
          <pc:docMk/>
          <pc:sldMk cId="2713180977" sldId="470"/>
        </pc:sldMkLst>
        <pc:spChg chg="mod">
          <ac:chgData name="Patrícia C Melo" userId="2a1f868e-cabc-4c11-afa3-0456c0c49fbe" providerId="ADAL" clId="{907B10DF-41F1-4EF1-8417-68F4211E9592}" dt="2021-03-05T17:00:50.454" v="1801" actId="255"/>
          <ac:spMkLst>
            <pc:docMk/>
            <pc:sldMk cId="2713180977" sldId="470"/>
            <ac:spMk id="3" creationId="{00000000-0000-0000-0000-000000000000}"/>
          </ac:spMkLst>
        </pc:spChg>
      </pc:sldChg>
      <pc:sldChg chg="modSp mod">
        <pc:chgData name="Patrícia C Melo" userId="2a1f868e-cabc-4c11-afa3-0456c0c49fbe" providerId="ADAL" clId="{907B10DF-41F1-4EF1-8417-68F4211E9592}" dt="2021-03-08T08:59:12.112" v="4003" actId="20577"/>
        <pc:sldMkLst>
          <pc:docMk/>
          <pc:sldMk cId="1335743075" sldId="481"/>
        </pc:sldMkLst>
        <pc:spChg chg="mod">
          <ac:chgData name="Patrícia C Melo" userId="2a1f868e-cabc-4c11-afa3-0456c0c49fbe" providerId="ADAL" clId="{907B10DF-41F1-4EF1-8417-68F4211E9592}" dt="2021-03-08T08:59:12.112" v="4003" actId="20577"/>
          <ac:spMkLst>
            <pc:docMk/>
            <pc:sldMk cId="1335743075" sldId="481"/>
            <ac:spMk id="3" creationId="{00000000-0000-0000-0000-000000000000}"/>
          </ac:spMkLst>
        </pc:spChg>
      </pc:sldChg>
      <pc:sldChg chg="modSp mod">
        <pc:chgData name="Patrícia C Melo" userId="2a1f868e-cabc-4c11-afa3-0456c0c49fbe" providerId="ADAL" clId="{907B10DF-41F1-4EF1-8417-68F4211E9592}" dt="2021-03-05T16:47:30.118" v="1414" actId="5793"/>
        <pc:sldMkLst>
          <pc:docMk/>
          <pc:sldMk cId="3550277181" sldId="482"/>
        </pc:sldMkLst>
        <pc:spChg chg="mod">
          <ac:chgData name="Patrícia C Melo" userId="2a1f868e-cabc-4c11-afa3-0456c0c49fbe" providerId="ADAL" clId="{907B10DF-41F1-4EF1-8417-68F4211E9592}" dt="2021-03-05T16:47:30.118" v="1414" actId="5793"/>
          <ac:spMkLst>
            <pc:docMk/>
            <pc:sldMk cId="3550277181" sldId="482"/>
            <ac:spMk id="4" creationId="{00000000-0000-0000-0000-000000000000}"/>
          </ac:spMkLst>
        </pc:spChg>
      </pc:sldChg>
      <pc:sldChg chg="del">
        <pc:chgData name="Patrícia C Melo" userId="2a1f868e-cabc-4c11-afa3-0456c0c49fbe" providerId="ADAL" clId="{907B10DF-41F1-4EF1-8417-68F4211E9592}" dt="2021-03-05T17:04:13.038" v="1809" actId="47"/>
        <pc:sldMkLst>
          <pc:docMk/>
          <pc:sldMk cId="3046946665" sldId="486"/>
        </pc:sldMkLst>
      </pc:sldChg>
      <pc:sldChg chg="del">
        <pc:chgData name="Patrícia C Melo" userId="2a1f868e-cabc-4c11-afa3-0456c0c49fbe" providerId="ADAL" clId="{907B10DF-41F1-4EF1-8417-68F4211E9592}" dt="2021-03-05T16:44:35.434" v="1373" actId="47"/>
        <pc:sldMkLst>
          <pc:docMk/>
          <pc:sldMk cId="546305644" sldId="487"/>
        </pc:sldMkLst>
      </pc:sldChg>
      <pc:sldChg chg="del">
        <pc:chgData name="Patrícia C Melo" userId="2a1f868e-cabc-4c11-afa3-0456c0c49fbe" providerId="ADAL" clId="{907B10DF-41F1-4EF1-8417-68F4211E9592}" dt="2021-03-05T16:44:34.025" v="1371" actId="47"/>
        <pc:sldMkLst>
          <pc:docMk/>
          <pc:sldMk cId="1180555486" sldId="488"/>
        </pc:sldMkLst>
      </pc:sldChg>
      <pc:sldChg chg="del">
        <pc:chgData name="Patrícia C Melo" userId="2a1f868e-cabc-4c11-afa3-0456c0c49fbe" providerId="ADAL" clId="{907B10DF-41F1-4EF1-8417-68F4211E9592}" dt="2021-03-05T16:45:30.413" v="1390" actId="47"/>
        <pc:sldMkLst>
          <pc:docMk/>
          <pc:sldMk cId="2433210633" sldId="490"/>
        </pc:sldMkLst>
      </pc:sldChg>
      <pc:sldChg chg="del">
        <pc:chgData name="Patrícia C Melo" userId="2a1f868e-cabc-4c11-afa3-0456c0c49fbe" providerId="ADAL" clId="{907B10DF-41F1-4EF1-8417-68F4211E9592}" dt="2021-03-05T16:45:31.081" v="1391" actId="47"/>
        <pc:sldMkLst>
          <pc:docMk/>
          <pc:sldMk cId="1620051889" sldId="492"/>
        </pc:sldMkLst>
      </pc:sldChg>
      <pc:sldChg chg="modSp del mod">
        <pc:chgData name="Patrícia C Melo" userId="2a1f868e-cabc-4c11-afa3-0456c0c49fbe" providerId="ADAL" clId="{907B10DF-41F1-4EF1-8417-68F4211E9592}" dt="2021-03-05T17:11:10.228" v="1928" actId="47"/>
        <pc:sldMkLst>
          <pc:docMk/>
          <pc:sldMk cId="3727278403" sldId="498"/>
        </pc:sldMkLst>
        <pc:spChg chg="mod">
          <ac:chgData name="Patrícia C Melo" userId="2a1f868e-cabc-4c11-afa3-0456c0c49fbe" providerId="ADAL" clId="{907B10DF-41F1-4EF1-8417-68F4211E9592}" dt="2021-03-05T16:44:40.556" v="1377" actId="20577"/>
          <ac:spMkLst>
            <pc:docMk/>
            <pc:sldMk cId="3727278403" sldId="498"/>
            <ac:spMk id="7" creationId="{00000000-0000-0000-0000-000000000000}"/>
          </ac:spMkLst>
        </pc:spChg>
      </pc:sldChg>
      <pc:sldChg chg="modSp del mod">
        <pc:chgData name="Patrícia C Melo" userId="2a1f868e-cabc-4c11-afa3-0456c0c49fbe" providerId="ADAL" clId="{907B10DF-41F1-4EF1-8417-68F4211E9592}" dt="2021-03-05T17:11:10.515" v="1929" actId="47"/>
        <pc:sldMkLst>
          <pc:docMk/>
          <pc:sldMk cId="77371430" sldId="499"/>
        </pc:sldMkLst>
        <pc:spChg chg="mod">
          <ac:chgData name="Patrícia C Melo" userId="2a1f868e-cabc-4c11-afa3-0456c0c49fbe" providerId="ADAL" clId="{907B10DF-41F1-4EF1-8417-68F4211E9592}" dt="2021-03-05T16:44:58.042" v="1381" actId="20577"/>
          <ac:spMkLst>
            <pc:docMk/>
            <pc:sldMk cId="77371430" sldId="499"/>
            <ac:spMk id="7" creationId="{00000000-0000-0000-0000-000000000000}"/>
          </ac:spMkLst>
        </pc:spChg>
      </pc:sldChg>
      <pc:sldChg chg="modSp del mod">
        <pc:chgData name="Patrícia C Melo" userId="2a1f868e-cabc-4c11-afa3-0456c0c49fbe" providerId="ADAL" clId="{907B10DF-41F1-4EF1-8417-68F4211E9592}" dt="2021-03-05T17:11:11.003" v="1930" actId="47"/>
        <pc:sldMkLst>
          <pc:docMk/>
          <pc:sldMk cId="1653234238" sldId="500"/>
        </pc:sldMkLst>
        <pc:spChg chg="mod">
          <ac:chgData name="Patrícia C Melo" userId="2a1f868e-cabc-4c11-afa3-0456c0c49fbe" providerId="ADAL" clId="{907B10DF-41F1-4EF1-8417-68F4211E9592}" dt="2021-03-05T16:45:07.323" v="1385" actId="20577"/>
          <ac:spMkLst>
            <pc:docMk/>
            <pc:sldMk cId="1653234238" sldId="500"/>
            <ac:spMk id="7" creationId="{00000000-0000-0000-0000-000000000000}"/>
          </ac:spMkLst>
        </pc:spChg>
      </pc:sldChg>
      <pc:sldChg chg="modSp add del mod">
        <pc:chgData name="Patrícia C Melo" userId="2a1f868e-cabc-4c11-afa3-0456c0c49fbe" providerId="ADAL" clId="{907B10DF-41F1-4EF1-8417-68F4211E9592}" dt="2021-03-05T17:11:21.255" v="1933" actId="47"/>
        <pc:sldMkLst>
          <pc:docMk/>
          <pc:sldMk cId="4102390730" sldId="501"/>
        </pc:sldMkLst>
        <pc:spChg chg="mod">
          <ac:chgData name="Patrícia C Melo" userId="2a1f868e-cabc-4c11-afa3-0456c0c49fbe" providerId="ADAL" clId="{907B10DF-41F1-4EF1-8417-68F4211E9592}" dt="2021-03-05T16:45:13.415" v="1389" actId="20577"/>
          <ac:spMkLst>
            <pc:docMk/>
            <pc:sldMk cId="4102390730" sldId="501"/>
            <ac:spMk id="7" creationId="{00000000-0000-0000-0000-000000000000}"/>
          </ac:spMkLst>
        </pc:spChg>
      </pc:sldChg>
      <pc:sldChg chg="del">
        <pc:chgData name="Patrícia C Melo" userId="2a1f868e-cabc-4c11-afa3-0456c0c49fbe" providerId="ADAL" clId="{907B10DF-41F1-4EF1-8417-68F4211E9592}" dt="2021-03-05T16:44:34.711" v="1372" actId="47"/>
        <pc:sldMkLst>
          <pc:docMk/>
          <pc:sldMk cId="2472941659" sldId="502"/>
        </pc:sldMkLst>
      </pc:sldChg>
      <pc:sldChg chg="modSp mod">
        <pc:chgData name="Patrícia C Melo" userId="2a1f868e-cabc-4c11-afa3-0456c0c49fbe" providerId="ADAL" clId="{907B10DF-41F1-4EF1-8417-68F4211E9592}" dt="2021-03-08T09:04:48.628" v="4212" actId="1076"/>
        <pc:sldMkLst>
          <pc:docMk/>
          <pc:sldMk cId="3252206678" sldId="507"/>
        </pc:sldMkLst>
        <pc:spChg chg="mod">
          <ac:chgData name="Patrícia C Melo" userId="2a1f868e-cabc-4c11-afa3-0456c0c49fbe" providerId="ADAL" clId="{907B10DF-41F1-4EF1-8417-68F4211E9592}" dt="2021-03-08T09:04:48.628" v="4212" actId="1076"/>
          <ac:spMkLst>
            <pc:docMk/>
            <pc:sldMk cId="3252206678" sldId="507"/>
            <ac:spMk id="3" creationId="{00000000-0000-0000-0000-000000000000}"/>
          </ac:spMkLst>
        </pc:spChg>
      </pc:sldChg>
      <pc:sldChg chg="modSp mod">
        <pc:chgData name="Patrícia C Melo" userId="2a1f868e-cabc-4c11-afa3-0456c0c49fbe" providerId="ADAL" clId="{907B10DF-41F1-4EF1-8417-68F4211E9592}" dt="2021-03-05T17:07:39.998" v="1871" actId="20577"/>
        <pc:sldMkLst>
          <pc:docMk/>
          <pc:sldMk cId="1613950945" sldId="510"/>
        </pc:sldMkLst>
        <pc:spChg chg="mod">
          <ac:chgData name="Patrícia C Melo" userId="2a1f868e-cabc-4c11-afa3-0456c0c49fbe" providerId="ADAL" clId="{907B10DF-41F1-4EF1-8417-68F4211E9592}" dt="2021-03-05T17:07:39.998" v="1871" actId="20577"/>
          <ac:spMkLst>
            <pc:docMk/>
            <pc:sldMk cId="1613950945" sldId="510"/>
            <ac:spMk id="3" creationId="{00000000-0000-0000-0000-000000000000}"/>
          </ac:spMkLst>
        </pc:spChg>
      </pc:sldChg>
      <pc:sldChg chg="modSp mod">
        <pc:chgData name="Patrícia C Melo" userId="2a1f868e-cabc-4c11-afa3-0456c0c49fbe" providerId="ADAL" clId="{907B10DF-41F1-4EF1-8417-68F4211E9592}" dt="2021-03-05T17:09:10.637" v="1873" actId="255"/>
        <pc:sldMkLst>
          <pc:docMk/>
          <pc:sldMk cId="454985284" sldId="511"/>
        </pc:sldMkLst>
        <pc:spChg chg="mod">
          <ac:chgData name="Patrícia C Melo" userId="2a1f868e-cabc-4c11-afa3-0456c0c49fbe" providerId="ADAL" clId="{907B10DF-41F1-4EF1-8417-68F4211E9592}" dt="2021-03-05T17:09:10.637" v="1873" actId="255"/>
          <ac:spMkLst>
            <pc:docMk/>
            <pc:sldMk cId="454985284" sldId="511"/>
            <ac:spMk id="3" creationId="{00000000-0000-0000-0000-000000000000}"/>
          </ac:spMkLst>
        </pc:spChg>
      </pc:sldChg>
      <pc:sldChg chg="modSp mod">
        <pc:chgData name="Patrícia C Melo" userId="2a1f868e-cabc-4c11-afa3-0456c0c49fbe" providerId="ADAL" clId="{907B10DF-41F1-4EF1-8417-68F4211E9592}" dt="2021-03-05T17:10:17.929" v="1927" actId="20577"/>
        <pc:sldMkLst>
          <pc:docMk/>
          <pc:sldMk cId="1652611479" sldId="512"/>
        </pc:sldMkLst>
        <pc:spChg chg="mod">
          <ac:chgData name="Patrícia C Melo" userId="2a1f868e-cabc-4c11-afa3-0456c0c49fbe" providerId="ADAL" clId="{907B10DF-41F1-4EF1-8417-68F4211E9592}" dt="2021-03-05T17:10:17.929" v="1927" actId="20577"/>
          <ac:spMkLst>
            <pc:docMk/>
            <pc:sldMk cId="1652611479" sldId="512"/>
            <ac:spMk id="3" creationId="{00000000-0000-0000-0000-000000000000}"/>
          </ac:spMkLst>
        </pc:spChg>
      </pc:sldChg>
      <pc:sldChg chg="modSp add mod">
        <pc:chgData name="Patrícia C Melo" userId="2a1f868e-cabc-4c11-afa3-0456c0c49fbe" providerId="ADAL" clId="{907B10DF-41F1-4EF1-8417-68F4211E9592}" dt="2021-03-08T09:11:04.717" v="4746" actId="255"/>
        <pc:sldMkLst>
          <pc:docMk/>
          <pc:sldMk cId="3432776212" sldId="513"/>
        </pc:sldMkLst>
        <pc:spChg chg="mod">
          <ac:chgData name="Patrícia C Melo" userId="2a1f868e-cabc-4c11-afa3-0456c0c49fbe" providerId="ADAL" clId="{907B10DF-41F1-4EF1-8417-68F4211E9592}" dt="2021-03-05T16:15:25.479" v="70" actId="20577"/>
          <ac:spMkLst>
            <pc:docMk/>
            <pc:sldMk cId="3432776212" sldId="513"/>
            <ac:spMk id="2" creationId="{00000000-0000-0000-0000-000000000000}"/>
          </ac:spMkLst>
        </pc:spChg>
        <pc:spChg chg="mod">
          <ac:chgData name="Patrícia C Melo" userId="2a1f868e-cabc-4c11-afa3-0456c0c49fbe" providerId="ADAL" clId="{907B10DF-41F1-4EF1-8417-68F4211E9592}" dt="2021-03-08T09:11:04.717" v="4746" actId="255"/>
          <ac:spMkLst>
            <pc:docMk/>
            <pc:sldMk cId="3432776212" sldId="513"/>
            <ac:spMk id="3" creationId="{00000000-0000-0000-0000-000000000000}"/>
          </ac:spMkLst>
        </pc:spChg>
      </pc:sldChg>
      <pc:sldChg chg="modSp new mod">
        <pc:chgData name="Patrícia C Melo" userId="2a1f868e-cabc-4c11-afa3-0456c0c49fbe" providerId="ADAL" clId="{907B10DF-41F1-4EF1-8417-68F4211E9592}" dt="2021-03-08T09:10:23.741" v="4735" actId="5793"/>
        <pc:sldMkLst>
          <pc:docMk/>
          <pc:sldMk cId="766115107" sldId="514"/>
        </pc:sldMkLst>
        <pc:spChg chg="mod">
          <ac:chgData name="Patrícia C Melo" userId="2a1f868e-cabc-4c11-afa3-0456c0c49fbe" providerId="ADAL" clId="{907B10DF-41F1-4EF1-8417-68F4211E9592}" dt="2021-03-05T19:51:47.009" v="2608" actId="20577"/>
          <ac:spMkLst>
            <pc:docMk/>
            <pc:sldMk cId="766115107" sldId="514"/>
            <ac:spMk id="2" creationId="{3BE26D91-9973-4CC8-8447-A77D3F1C533E}"/>
          </ac:spMkLst>
        </pc:spChg>
        <pc:spChg chg="mod">
          <ac:chgData name="Patrícia C Melo" userId="2a1f868e-cabc-4c11-afa3-0456c0c49fbe" providerId="ADAL" clId="{907B10DF-41F1-4EF1-8417-68F4211E9592}" dt="2021-03-08T09:10:23.741" v="4735" actId="5793"/>
          <ac:spMkLst>
            <pc:docMk/>
            <pc:sldMk cId="766115107" sldId="514"/>
            <ac:spMk id="3" creationId="{71821ED9-2557-465A-9C49-2DC7032B6169}"/>
          </ac:spMkLst>
        </pc:spChg>
      </pc:sldChg>
      <pc:sldChg chg="addSp delSp modSp new del mod">
        <pc:chgData name="Patrícia C Melo" userId="2a1f868e-cabc-4c11-afa3-0456c0c49fbe" providerId="ADAL" clId="{907B10DF-41F1-4EF1-8417-68F4211E9592}" dt="2021-03-05T19:10:39.572" v="1968" actId="47"/>
        <pc:sldMkLst>
          <pc:docMk/>
          <pc:sldMk cId="1587653295" sldId="514"/>
        </pc:sldMkLst>
        <pc:spChg chg="del mod">
          <ac:chgData name="Patrícia C Melo" userId="2a1f868e-cabc-4c11-afa3-0456c0c49fbe" providerId="ADAL" clId="{907B10DF-41F1-4EF1-8417-68F4211E9592}" dt="2021-03-05T18:42:19.260" v="1959" actId="478"/>
          <ac:spMkLst>
            <pc:docMk/>
            <pc:sldMk cId="1587653295" sldId="514"/>
            <ac:spMk id="2" creationId="{1C494184-A0B8-42BD-B37D-6FE1DE26FF0E}"/>
          </ac:spMkLst>
        </pc:spChg>
        <pc:spChg chg="del mod">
          <ac:chgData name="Patrícia C Melo" userId="2a1f868e-cabc-4c11-afa3-0456c0c49fbe" providerId="ADAL" clId="{907B10DF-41F1-4EF1-8417-68F4211E9592}" dt="2021-03-05T18:57:18.874" v="1966" actId="478"/>
          <ac:spMkLst>
            <pc:docMk/>
            <pc:sldMk cId="1587653295" sldId="514"/>
            <ac:spMk id="3" creationId="{4D3AED6F-DF13-49F0-8948-80B19BE3BFDA}"/>
          </ac:spMkLst>
        </pc:spChg>
        <pc:spChg chg="add del mod">
          <ac:chgData name="Patrícia C Melo" userId="2a1f868e-cabc-4c11-afa3-0456c0c49fbe" providerId="ADAL" clId="{907B10DF-41F1-4EF1-8417-68F4211E9592}" dt="2021-03-05T18:42:21.322" v="1960" actId="478"/>
          <ac:spMkLst>
            <pc:docMk/>
            <pc:sldMk cId="1587653295" sldId="514"/>
            <ac:spMk id="6" creationId="{A44855D9-7A22-47B9-AF24-87D098CEE1E3}"/>
          </ac:spMkLst>
        </pc:spChg>
        <pc:spChg chg="add del mod">
          <ac:chgData name="Patrícia C Melo" userId="2a1f868e-cabc-4c11-afa3-0456c0c49fbe" providerId="ADAL" clId="{907B10DF-41F1-4EF1-8417-68F4211E9592}" dt="2021-03-05T18:57:20.662" v="1967" actId="478"/>
          <ac:spMkLst>
            <pc:docMk/>
            <pc:sldMk cId="1587653295" sldId="514"/>
            <ac:spMk id="8" creationId="{AE7AF318-8097-451D-8541-C2E4193AAD1D}"/>
          </ac:spMkLst>
        </pc:spChg>
      </pc:sldChg>
      <pc:sldChg chg="modSp new mod">
        <pc:chgData name="Patrícia C Melo" userId="2a1f868e-cabc-4c11-afa3-0456c0c49fbe" providerId="ADAL" clId="{907B10DF-41F1-4EF1-8417-68F4211E9592}" dt="2021-03-05T19:58:21.577" v="3265" actId="6549"/>
        <pc:sldMkLst>
          <pc:docMk/>
          <pc:sldMk cId="3417059659" sldId="515"/>
        </pc:sldMkLst>
        <pc:spChg chg="mod">
          <ac:chgData name="Patrícia C Melo" userId="2a1f868e-cabc-4c11-afa3-0456c0c49fbe" providerId="ADAL" clId="{907B10DF-41F1-4EF1-8417-68F4211E9592}" dt="2021-03-05T19:58:21.577" v="3265" actId="6549"/>
          <ac:spMkLst>
            <pc:docMk/>
            <pc:sldMk cId="3417059659" sldId="515"/>
            <ac:spMk id="2" creationId="{DE3939E8-2469-424F-BE86-51027F7D1392}"/>
          </ac:spMkLst>
        </pc:spChg>
        <pc:spChg chg="mod">
          <ac:chgData name="Patrícia C Melo" userId="2a1f868e-cabc-4c11-afa3-0456c0c49fbe" providerId="ADAL" clId="{907B10DF-41F1-4EF1-8417-68F4211E9592}" dt="2021-03-05T19:58:09.703" v="3247" actId="20577"/>
          <ac:spMkLst>
            <pc:docMk/>
            <pc:sldMk cId="3417059659" sldId="515"/>
            <ac:spMk id="3" creationId="{29021529-D53C-4715-B08C-26511D508D4E}"/>
          </ac:spMkLst>
        </pc:spChg>
      </pc:sldChg>
      <pc:sldChg chg="add">
        <pc:chgData name="Patrícia C Melo" userId="2a1f868e-cabc-4c11-afa3-0456c0c49fbe" providerId="ADAL" clId="{907B10DF-41F1-4EF1-8417-68F4211E9592}" dt="2021-03-08T09:10:42.299" v="4736"/>
        <pc:sldMkLst>
          <pc:docMk/>
          <pc:sldMk cId="1844948329" sldId="51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897E01-E767-418F-A738-2168371A666B}" type="datetimeFigureOut">
              <a:rPr lang="en-US" smtClean="0"/>
              <a:t>1/4/2023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F50C61-9DDD-40DC-8D15-3C026112D033}" type="slidenum">
              <a:rPr lang="en-US" smtClean="0"/>
              <a:t>‹#›</a:t>
            </a:fld>
            <a:endParaRPr lang="en-US"/>
          </a:p>
        </p:txBody>
      </p:sp>
    </p:spTree>
    <p:extLst>
      <p:ext uri="{BB962C8B-B14F-4D97-AF65-F5344CB8AC3E}">
        <p14:creationId xmlns:p14="http://schemas.microsoft.com/office/powerpoint/2010/main" val="25326396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err="1">
                <a:solidFill>
                  <a:schemeClr val="tx1"/>
                </a:solidFill>
                <a:effectLst/>
                <a:latin typeface="+mn-lt"/>
                <a:ea typeface="+mn-ea"/>
                <a:cs typeface="+mn-cs"/>
              </a:rPr>
              <a:t>Ricardian</a:t>
            </a:r>
            <a:r>
              <a:rPr lang="en-US" sz="1200" b="1" i="0" kern="1200" dirty="0">
                <a:solidFill>
                  <a:schemeClr val="tx1"/>
                </a:solidFill>
                <a:effectLst/>
                <a:latin typeface="+mn-lt"/>
                <a:ea typeface="+mn-ea"/>
                <a:cs typeface="+mn-cs"/>
              </a:rPr>
              <a:t> equivalence</a:t>
            </a:r>
            <a:r>
              <a:rPr lang="en-US" sz="1200" b="0" i="0" kern="1200" dirty="0">
                <a:solidFill>
                  <a:schemeClr val="tx1"/>
                </a:solidFill>
                <a:effectLst/>
                <a:latin typeface="+mn-lt"/>
                <a:ea typeface="+mn-ea"/>
                <a:cs typeface="+mn-cs"/>
              </a:rPr>
              <a:t> is an economic theory that suggests when a government tries to stimulate an economy by increasing debt-financed government spending, demand remains unchanged. This is due to the fact the public saves its excess money to pay for expected future tax increases that will be used to pay off the debt.</a:t>
            </a:r>
          </a:p>
          <a:p>
            <a:endParaRPr lang="en-US" sz="1200" b="0"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Inflation</a:t>
            </a:r>
            <a:r>
              <a:rPr lang="en-US" sz="1200" b="1" i="0" kern="1200" baseline="0" dirty="0">
                <a:solidFill>
                  <a:schemeClr val="tx1"/>
                </a:solidFill>
                <a:effectLst/>
                <a:latin typeface="+mn-lt"/>
                <a:ea typeface="+mn-ea"/>
                <a:cs typeface="+mn-cs"/>
              </a:rPr>
              <a:t> bias</a:t>
            </a:r>
            <a:r>
              <a:rPr lang="en-US" sz="1200" b="0" i="0" kern="1200" baseline="0" dirty="0">
                <a:solidFill>
                  <a:schemeClr val="tx1"/>
                </a:solidFill>
                <a:effectLst/>
                <a:latin typeface="+mn-lt"/>
                <a:ea typeface="+mn-ea"/>
                <a:cs typeface="+mn-cs"/>
              </a:rPr>
              <a:t>: government attempts to mislead private agents by announcing an inflation lower than the level actually implemented in order to reduce real wages and hence reduce unemployment. However, private agents anticipate this behavior and protest for higher wage increase in order to keep purchasing power levels. The result is that real wages remain unchanged while inflation increases.</a:t>
            </a:r>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2F50C61-9DDD-40DC-8D15-3C026112D033}" type="slidenum">
              <a:rPr lang="en-US" smtClean="0"/>
              <a:t>13</a:t>
            </a:fld>
            <a:endParaRPr lang="en-US"/>
          </a:p>
        </p:txBody>
      </p:sp>
    </p:spTree>
    <p:extLst>
      <p:ext uri="{BB962C8B-B14F-4D97-AF65-F5344CB8AC3E}">
        <p14:creationId xmlns:p14="http://schemas.microsoft.com/office/powerpoint/2010/main" val="14200918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PT"/>
              <a:t>Clique para editar o estilo</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PT"/>
              <a:t>Clique para editar o estilo do subtítulo do Modelo Global</a:t>
            </a:r>
          </a:p>
        </p:txBody>
      </p:sp>
      <p:sp>
        <p:nvSpPr>
          <p:cNvPr id="4" name="Marcador de Posição da Data 3"/>
          <p:cNvSpPr>
            <a:spLocks noGrp="1"/>
          </p:cNvSpPr>
          <p:nvPr>
            <p:ph type="dt" sz="half" idx="10"/>
          </p:nvPr>
        </p:nvSpPr>
        <p:spPr/>
        <p:txBody>
          <a:bodyPr/>
          <a:lstStyle/>
          <a:p>
            <a:fld id="{03BA3C8E-8D98-465E-B6B2-E58DA82743FA}" type="datetime1">
              <a:rPr lang="pt-PT" smtClean="0"/>
              <a:t>04/01/2023</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2FE4BEAE-71E5-4786-98D9-BEF12D8513B2}" type="slidenum">
              <a:rPr lang="pt-PT" smtClean="0"/>
              <a:t>‹#›</a:t>
            </a:fld>
            <a:endParaRPr lang="pt-PT"/>
          </a:p>
        </p:txBody>
      </p:sp>
    </p:spTree>
    <p:extLst>
      <p:ext uri="{BB962C8B-B14F-4D97-AF65-F5344CB8AC3E}">
        <p14:creationId xmlns:p14="http://schemas.microsoft.com/office/powerpoint/2010/main" val="1459922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a:t>Clique para editar o estilo</a:t>
            </a:r>
          </a:p>
        </p:txBody>
      </p:sp>
      <p:sp>
        <p:nvSpPr>
          <p:cNvPr id="3" name="Marcador de Posição de Texto Vertical 2"/>
          <p:cNvSpPr>
            <a:spLocks noGrp="1"/>
          </p:cNvSpPr>
          <p:nvPr>
            <p:ph type="body" orient="vert" idx="1"/>
          </p:nvPr>
        </p:nvSpPr>
        <p:spPr/>
        <p:txBody>
          <a:bodyPr vert="eaVert"/>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a Data 3"/>
          <p:cNvSpPr>
            <a:spLocks noGrp="1"/>
          </p:cNvSpPr>
          <p:nvPr>
            <p:ph type="dt" sz="half" idx="10"/>
          </p:nvPr>
        </p:nvSpPr>
        <p:spPr/>
        <p:txBody>
          <a:bodyPr/>
          <a:lstStyle/>
          <a:p>
            <a:fld id="{0756322F-1F60-46E8-A366-2768F651E0C4}" type="datetime1">
              <a:rPr lang="pt-PT" smtClean="0"/>
              <a:t>04/01/2023</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2FE4BEAE-71E5-4786-98D9-BEF12D8513B2}" type="slidenum">
              <a:rPr lang="pt-PT" smtClean="0"/>
              <a:t>‹#›</a:t>
            </a:fld>
            <a:endParaRPr lang="pt-PT"/>
          </a:p>
        </p:txBody>
      </p:sp>
    </p:spTree>
    <p:extLst>
      <p:ext uri="{BB962C8B-B14F-4D97-AF65-F5344CB8AC3E}">
        <p14:creationId xmlns:p14="http://schemas.microsoft.com/office/powerpoint/2010/main" val="4229760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PT"/>
              <a:t>Clique para editar o estilo</a:t>
            </a:r>
          </a:p>
        </p:txBody>
      </p:sp>
      <p:sp>
        <p:nvSpPr>
          <p:cNvPr id="3" name="Marcador de Posição de Texto Vertical 2"/>
          <p:cNvSpPr>
            <a:spLocks noGrp="1"/>
          </p:cNvSpPr>
          <p:nvPr>
            <p:ph type="body" orient="vert" idx="1"/>
          </p:nvPr>
        </p:nvSpPr>
        <p:spPr>
          <a:xfrm>
            <a:off x="838200" y="365125"/>
            <a:ext cx="7734300" cy="5811838"/>
          </a:xfrm>
        </p:spPr>
        <p:txBody>
          <a:bodyPr vert="eaVert"/>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a Data 3"/>
          <p:cNvSpPr>
            <a:spLocks noGrp="1"/>
          </p:cNvSpPr>
          <p:nvPr>
            <p:ph type="dt" sz="half" idx="10"/>
          </p:nvPr>
        </p:nvSpPr>
        <p:spPr/>
        <p:txBody>
          <a:bodyPr/>
          <a:lstStyle/>
          <a:p>
            <a:fld id="{0879E85A-1851-4980-BF57-C5EBDF9F1239}" type="datetime1">
              <a:rPr lang="pt-PT" smtClean="0"/>
              <a:t>04/01/2023</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2FE4BEAE-71E5-4786-98D9-BEF12D8513B2}" type="slidenum">
              <a:rPr lang="pt-PT" smtClean="0"/>
              <a:t>‹#›</a:t>
            </a:fld>
            <a:endParaRPr lang="pt-PT"/>
          </a:p>
        </p:txBody>
      </p:sp>
    </p:spTree>
    <p:extLst>
      <p:ext uri="{BB962C8B-B14F-4D97-AF65-F5344CB8AC3E}">
        <p14:creationId xmlns:p14="http://schemas.microsoft.com/office/powerpoint/2010/main" val="2610930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a:t>Clique para editar o estilo</a:t>
            </a:r>
          </a:p>
        </p:txBody>
      </p:sp>
      <p:sp>
        <p:nvSpPr>
          <p:cNvPr id="3" name="Marcador de Posição de Conteúdo 2"/>
          <p:cNvSpPr>
            <a:spLocks noGrp="1"/>
          </p:cNvSpPr>
          <p:nvPr>
            <p:ph idx="1"/>
          </p:nvPr>
        </p:nvSpPr>
        <p:spPr/>
        <p:txBody>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a Data 3"/>
          <p:cNvSpPr>
            <a:spLocks noGrp="1"/>
          </p:cNvSpPr>
          <p:nvPr>
            <p:ph type="dt" sz="half" idx="10"/>
          </p:nvPr>
        </p:nvSpPr>
        <p:spPr/>
        <p:txBody>
          <a:bodyPr/>
          <a:lstStyle/>
          <a:p>
            <a:fld id="{4A17B460-3747-48E1-A953-8A2D42AE22CD}" type="datetime1">
              <a:rPr lang="pt-PT" smtClean="0"/>
              <a:t>04/01/2023</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2FE4BEAE-71E5-4786-98D9-BEF12D8513B2}" type="slidenum">
              <a:rPr lang="pt-PT" smtClean="0"/>
              <a:t>‹#›</a:t>
            </a:fld>
            <a:endParaRPr lang="pt-PT"/>
          </a:p>
        </p:txBody>
      </p:sp>
    </p:spTree>
    <p:extLst>
      <p:ext uri="{BB962C8B-B14F-4D97-AF65-F5344CB8AC3E}">
        <p14:creationId xmlns:p14="http://schemas.microsoft.com/office/powerpoint/2010/main" val="4027556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PT"/>
              <a:t>Clique para editar o estilo</a:t>
            </a:r>
          </a:p>
        </p:txBody>
      </p:sp>
      <p:sp>
        <p:nvSpPr>
          <p:cNvPr id="3" name="Marcador de Posição do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PT"/>
              <a:t>Editar os estilos de texto do Modelo Global</a:t>
            </a:r>
          </a:p>
        </p:txBody>
      </p:sp>
      <p:sp>
        <p:nvSpPr>
          <p:cNvPr id="4" name="Marcador de Posição da Data 3"/>
          <p:cNvSpPr>
            <a:spLocks noGrp="1"/>
          </p:cNvSpPr>
          <p:nvPr>
            <p:ph type="dt" sz="half" idx="10"/>
          </p:nvPr>
        </p:nvSpPr>
        <p:spPr/>
        <p:txBody>
          <a:bodyPr/>
          <a:lstStyle/>
          <a:p>
            <a:fld id="{1C21594D-0F05-4C79-9E27-3D08F572E0E6}" type="datetime1">
              <a:rPr lang="pt-PT" smtClean="0"/>
              <a:t>04/01/2023</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2FE4BEAE-71E5-4786-98D9-BEF12D8513B2}" type="slidenum">
              <a:rPr lang="pt-PT" smtClean="0"/>
              <a:t>‹#›</a:t>
            </a:fld>
            <a:endParaRPr lang="pt-PT"/>
          </a:p>
        </p:txBody>
      </p:sp>
    </p:spTree>
    <p:extLst>
      <p:ext uri="{BB962C8B-B14F-4D97-AF65-F5344CB8AC3E}">
        <p14:creationId xmlns:p14="http://schemas.microsoft.com/office/powerpoint/2010/main" val="3907785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a:t>Clique para editar o estilo</a:t>
            </a:r>
          </a:p>
        </p:txBody>
      </p:sp>
      <p:sp>
        <p:nvSpPr>
          <p:cNvPr id="3" name="Marcador de Posição de Conteúdo 2"/>
          <p:cNvSpPr>
            <a:spLocks noGrp="1"/>
          </p:cNvSpPr>
          <p:nvPr>
            <p:ph sz="half" idx="1"/>
          </p:nvPr>
        </p:nvSpPr>
        <p:spPr>
          <a:xfrm>
            <a:off x="838200" y="1825625"/>
            <a:ext cx="5181600" cy="4351338"/>
          </a:xfrm>
        </p:spPr>
        <p:txBody>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e Conteúdo 3"/>
          <p:cNvSpPr>
            <a:spLocks noGrp="1"/>
          </p:cNvSpPr>
          <p:nvPr>
            <p:ph sz="half" idx="2"/>
          </p:nvPr>
        </p:nvSpPr>
        <p:spPr>
          <a:xfrm>
            <a:off x="6172200" y="1825625"/>
            <a:ext cx="5181600" cy="4351338"/>
          </a:xfrm>
        </p:spPr>
        <p:txBody>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p>
        </p:txBody>
      </p:sp>
      <p:sp>
        <p:nvSpPr>
          <p:cNvPr id="5" name="Marcador de Posição da Data 4"/>
          <p:cNvSpPr>
            <a:spLocks noGrp="1"/>
          </p:cNvSpPr>
          <p:nvPr>
            <p:ph type="dt" sz="half" idx="10"/>
          </p:nvPr>
        </p:nvSpPr>
        <p:spPr/>
        <p:txBody>
          <a:bodyPr/>
          <a:lstStyle/>
          <a:p>
            <a:fld id="{C7C90955-314A-4AC7-A09B-2CC2965B75E5}" type="datetime1">
              <a:rPr lang="pt-PT" smtClean="0"/>
              <a:t>04/01/2023</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2FE4BEAE-71E5-4786-98D9-BEF12D8513B2}" type="slidenum">
              <a:rPr lang="pt-PT" smtClean="0"/>
              <a:t>‹#›</a:t>
            </a:fld>
            <a:endParaRPr lang="pt-PT"/>
          </a:p>
        </p:txBody>
      </p:sp>
    </p:spTree>
    <p:extLst>
      <p:ext uri="{BB962C8B-B14F-4D97-AF65-F5344CB8AC3E}">
        <p14:creationId xmlns:p14="http://schemas.microsoft.com/office/powerpoint/2010/main" val="18619557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PT"/>
              <a:t>Clique para editar o estilo</a:t>
            </a:r>
          </a:p>
        </p:txBody>
      </p:sp>
      <p:sp>
        <p:nvSpPr>
          <p:cNvPr id="3" name="Marcador de Posição do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Editar os estilos de texto do Modelo Global</a:t>
            </a:r>
          </a:p>
        </p:txBody>
      </p:sp>
      <p:sp>
        <p:nvSpPr>
          <p:cNvPr id="4" name="Marcador de Posição de Conteúdo 3"/>
          <p:cNvSpPr>
            <a:spLocks noGrp="1"/>
          </p:cNvSpPr>
          <p:nvPr>
            <p:ph sz="half" idx="2"/>
          </p:nvPr>
        </p:nvSpPr>
        <p:spPr>
          <a:xfrm>
            <a:off x="839788" y="2505075"/>
            <a:ext cx="5157787" cy="3684588"/>
          </a:xfrm>
        </p:spPr>
        <p:txBody>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p>
        </p:txBody>
      </p:sp>
      <p:sp>
        <p:nvSpPr>
          <p:cNvPr id="5" name="Marcador de Posição do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Editar os estilos de texto do Modelo Global</a:t>
            </a:r>
          </a:p>
        </p:txBody>
      </p:sp>
      <p:sp>
        <p:nvSpPr>
          <p:cNvPr id="6" name="Marcador de Posição de Conteúdo 5"/>
          <p:cNvSpPr>
            <a:spLocks noGrp="1"/>
          </p:cNvSpPr>
          <p:nvPr>
            <p:ph sz="quarter" idx="4"/>
          </p:nvPr>
        </p:nvSpPr>
        <p:spPr>
          <a:xfrm>
            <a:off x="6172200" y="2505075"/>
            <a:ext cx="5183188" cy="3684588"/>
          </a:xfrm>
        </p:spPr>
        <p:txBody>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p>
        </p:txBody>
      </p:sp>
      <p:sp>
        <p:nvSpPr>
          <p:cNvPr id="7" name="Marcador de Posição da Data 6"/>
          <p:cNvSpPr>
            <a:spLocks noGrp="1"/>
          </p:cNvSpPr>
          <p:nvPr>
            <p:ph type="dt" sz="half" idx="10"/>
          </p:nvPr>
        </p:nvSpPr>
        <p:spPr/>
        <p:txBody>
          <a:bodyPr/>
          <a:lstStyle/>
          <a:p>
            <a:fld id="{D463CA40-F4F3-4C93-8BAA-198C99BDB9BC}" type="datetime1">
              <a:rPr lang="pt-PT" smtClean="0"/>
              <a:t>04/01/2023</a:t>
            </a:fld>
            <a:endParaRPr lang="pt-PT"/>
          </a:p>
        </p:txBody>
      </p:sp>
      <p:sp>
        <p:nvSpPr>
          <p:cNvPr id="8" name="Marcador de Posição do Rodapé 7"/>
          <p:cNvSpPr>
            <a:spLocks noGrp="1"/>
          </p:cNvSpPr>
          <p:nvPr>
            <p:ph type="ftr" sz="quarter" idx="11"/>
          </p:nvPr>
        </p:nvSpPr>
        <p:spPr/>
        <p:txBody>
          <a:bodyPr/>
          <a:lstStyle/>
          <a:p>
            <a:endParaRPr lang="pt-PT"/>
          </a:p>
        </p:txBody>
      </p:sp>
      <p:sp>
        <p:nvSpPr>
          <p:cNvPr id="9" name="Marcador de Posição do Número do Diapositivo 8"/>
          <p:cNvSpPr>
            <a:spLocks noGrp="1"/>
          </p:cNvSpPr>
          <p:nvPr>
            <p:ph type="sldNum" sz="quarter" idx="12"/>
          </p:nvPr>
        </p:nvSpPr>
        <p:spPr/>
        <p:txBody>
          <a:bodyPr/>
          <a:lstStyle/>
          <a:p>
            <a:fld id="{2FE4BEAE-71E5-4786-98D9-BEF12D8513B2}" type="slidenum">
              <a:rPr lang="pt-PT" smtClean="0"/>
              <a:t>‹#›</a:t>
            </a:fld>
            <a:endParaRPr lang="pt-PT"/>
          </a:p>
        </p:txBody>
      </p:sp>
    </p:spTree>
    <p:extLst>
      <p:ext uri="{BB962C8B-B14F-4D97-AF65-F5344CB8AC3E}">
        <p14:creationId xmlns:p14="http://schemas.microsoft.com/office/powerpoint/2010/main" val="4235089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a:t>Clique para editar o estilo</a:t>
            </a:r>
          </a:p>
        </p:txBody>
      </p:sp>
      <p:sp>
        <p:nvSpPr>
          <p:cNvPr id="3" name="Marcador de Posição da Data 2"/>
          <p:cNvSpPr>
            <a:spLocks noGrp="1"/>
          </p:cNvSpPr>
          <p:nvPr>
            <p:ph type="dt" sz="half" idx="10"/>
          </p:nvPr>
        </p:nvSpPr>
        <p:spPr/>
        <p:txBody>
          <a:bodyPr/>
          <a:lstStyle/>
          <a:p>
            <a:fld id="{BC7967E4-8CDA-4188-9864-0E57D44791B3}" type="datetime1">
              <a:rPr lang="pt-PT" smtClean="0"/>
              <a:t>04/01/2023</a:t>
            </a:fld>
            <a:endParaRPr lang="pt-PT"/>
          </a:p>
        </p:txBody>
      </p:sp>
      <p:sp>
        <p:nvSpPr>
          <p:cNvPr id="4" name="Marcador de Posição do Rodapé 3"/>
          <p:cNvSpPr>
            <a:spLocks noGrp="1"/>
          </p:cNvSpPr>
          <p:nvPr>
            <p:ph type="ftr" sz="quarter" idx="11"/>
          </p:nvPr>
        </p:nvSpPr>
        <p:spPr/>
        <p:txBody>
          <a:bodyPr/>
          <a:lstStyle/>
          <a:p>
            <a:endParaRPr lang="pt-PT"/>
          </a:p>
        </p:txBody>
      </p:sp>
      <p:sp>
        <p:nvSpPr>
          <p:cNvPr id="5" name="Marcador de Posição do Número do Diapositivo 4"/>
          <p:cNvSpPr>
            <a:spLocks noGrp="1"/>
          </p:cNvSpPr>
          <p:nvPr>
            <p:ph type="sldNum" sz="quarter" idx="12"/>
          </p:nvPr>
        </p:nvSpPr>
        <p:spPr/>
        <p:txBody>
          <a:bodyPr/>
          <a:lstStyle/>
          <a:p>
            <a:fld id="{2FE4BEAE-71E5-4786-98D9-BEF12D8513B2}" type="slidenum">
              <a:rPr lang="pt-PT" smtClean="0"/>
              <a:t>‹#›</a:t>
            </a:fld>
            <a:endParaRPr lang="pt-PT"/>
          </a:p>
        </p:txBody>
      </p:sp>
    </p:spTree>
    <p:extLst>
      <p:ext uri="{BB962C8B-B14F-4D97-AF65-F5344CB8AC3E}">
        <p14:creationId xmlns:p14="http://schemas.microsoft.com/office/powerpoint/2010/main" val="2608317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1"/>
          <p:cNvSpPr>
            <a:spLocks noGrp="1"/>
          </p:cNvSpPr>
          <p:nvPr>
            <p:ph type="dt" sz="half" idx="10"/>
          </p:nvPr>
        </p:nvSpPr>
        <p:spPr/>
        <p:txBody>
          <a:bodyPr/>
          <a:lstStyle/>
          <a:p>
            <a:fld id="{5AC51632-77D7-44B0-943C-79E70E90A986}" type="datetime1">
              <a:rPr lang="pt-PT" smtClean="0"/>
              <a:t>04/01/2023</a:t>
            </a:fld>
            <a:endParaRPr lang="pt-PT"/>
          </a:p>
        </p:txBody>
      </p:sp>
      <p:sp>
        <p:nvSpPr>
          <p:cNvPr id="3" name="Marcador de Posição do Rodapé 2"/>
          <p:cNvSpPr>
            <a:spLocks noGrp="1"/>
          </p:cNvSpPr>
          <p:nvPr>
            <p:ph type="ftr" sz="quarter" idx="11"/>
          </p:nvPr>
        </p:nvSpPr>
        <p:spPr/>
        <p:txBody>
          <a:bodyPr/>
          <a:lstStyle/>
          <a:p>
            <a:endParaRPr lang="pt-PT"/>
          </a:p>
        </p:txBody>
      </p:sp>
      <p:sp>
        <p:nvSpPr>
          <p:cNvPr id="4" name="Marcador de Posição do Número do Diapositivo 3"/>
          <p:cNvSpPr>
            <a:spLocks noGrp="1"/>
          </p:cNvSpPr>
          <p:nvPr>
            <p:ph type="sldNum" sz="quarter" idx="12"/>
          </p:nvPr>
        </p:nvSpPr>
        <p:spPr/>
        <p:txBody>
          <a:bodyPr/>
          <a:lstStyle/>
          <a:p>
            <a:fld id="{2FE4BEAE-71E5-4786-98D9-BEF12D8513B2}" type="slidenum">
              <a:rPr lang="pt-PT" smtClean="0"/>
              <a:t>‹#›</a:t>
            </a:fld>
            <a:endParaRPr lang="pt-PT"/>
          </a:p>
        </p:txBody>
      </p:sp>
    </p:spTree>
    <p:extLst>
      <p:ext uri="{BB962C8B-B14F-4D97-AF65-F5344CB8AC3E}">
        <p14:creationId xmlns:p14="http://schemas.microsoft.com/office/powerpoint/2010/main" val="1791161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PT"/>
              <a:t>Clique para editar o estilo</a:t>
            </a:r>
          </a:p>
        </p:txBody>
      </p:sp>
      <p:sp>
        <p:nvSpPr>
          <p:cNvPr id="3" name="Marcador de Posição de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o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PT"/>
              <a:t>Editar os estilos de texto do Modelo Global</a:t>
            </a:r>
          </a:p>
        </p:txBody>
      </p:sp>
      <p:sp>
        <p:nvSpPr>
          <p:cNvPr id="5" name="Marcador de Posição da Data 4"/>
          <p:cNvSpPr>
            <a:spLocks noGrp="1"/>
          </p:cNvSpPr>
          <p:nvPr>
            <p:ph type="dt" sz="half" idx="10"/>
          </p:nvPr>
        </p:nvSpPr>
        <p:spPr/>
        <p:txBody>
          <a:bodyPr/>
          <a:lstStyle/>
          <a:p>
            <a:fld id="{836BE720-FF02-40B1-9C6D-EE656C137F44}" type="datetime1">
              <a:rPr lang="pt-PT" smtClean="0"/>
              <a:t>04/01/2023</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2FE4BEAE-71E5-4786-98D9-BEF12D8513B2}" type="slidenum">
              <a:rPr lang="pt-PT" smtClean="0"/>
              <a:t>‹#›</a:t>
            </a:fld>
            <a:endParaRPr lang="pt-PT"/>
          </a:p>
        </p:txBody>
      </p:sp>
    </p:spTree>
    <p:extLst>
      <p:ext uri="{BB962C8B-B14F-4D97-AF65-F5344CB8AC3E}">
        <p14:creationId xmlns:p14="http://schemas.microsoft.com/office/powerpoint/2010/main" val="297130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PT"/>
              <a:t>Clique para editar o estilo</a:t>
            </a:r>
          </a:p>
        </p:txBody>
      </p:sp>
      <p:sp>
        <p:nvSpPr>
          <p:cNvPr id="3" name="Marcador de Posição d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Marcador de Posição do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PT"/>
              <a:t>Editar os estilos de texto do Modelo Global</a:t>
            </a:r>
          </a:p>
        </p:txBody>
      </p:sp>
      <p:sp>
        <p:nvSpPr>
          <p:cNvPr id="5" name="Marcador de Posição da Data 4"/>
          <p:cNvSpPr>
            <a:spLocks noGrp="1"/>
          </p:cNvSpPr>
          <p:nvPr>
            <p:ph type="dt" sz="half" idx="10"/>
          </p:nvPr>
        </p:nvSpPr>
        <p:spPr/>
        <p:txBody>
          <a:bodyPr/>
          <a:lstStyle/>
          <a:p>
            <a:fld id="{965598DB-C475-4BF1-A2BF-E9ACB336C293}" type="datetime1">
              <a:rPr lang="pt-PT" smtClean="0"/>
              <a:t>04/01/2023</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2FE4BEAE-71E5-4786-98D9-BEF12D8513B2}" type="slidenum">
              <a:rPr lang="pt-PT" smtClean="0"/>
              <a:t>‹#›</a:t>
            </a:fld>
            <a:endParaRPr lang="pt-PT"/>
          </a:p>
        </p:txBody>
      </p:sp>
    </p:spTree>
    <p:extLst>
      <p:ext uri="{BB962C8B-B14F-4D97-AF65-F5344CB8AC3E}">
        <p14:creationId xmlns:p14="http://schemas.microsoft.com/office/powerpoint/2010/main" val="3845073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PT"/>
              <a:t>Clique para editar o estilo</a:t>
            </a:r>
          </a:p>
        </p:txBody>
      </p:sp>
      <p:sp>
        <p:nvSpPr>
          <p:cNvPr id="3" name="Marcador de Posição do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85A823-7BE7-4CD7-A84A-94FF4385767B}" type="datetime1">
              <a:rPr lang="pt-PT" smtClean="0"/>
              <a:t>04/01/2023</a:t>
            </a:fld>
            <a:endParaRPr lang="pt-PT"/>
          </a:p>
        </p:txBody>
      </p:sp>
      <p:sp>
        <p:nvSpPr>
          <p:cNvPr id="5" name="Marcador de Posição do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PT"/>
          </a:p>
        </p:txBody>
      </p:sp>
      <p:sp>
        <p:nvSpPr>
          <p:cNvPr id="6" name="Marcador de Posição do Número do Diapositivo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E4BEAE-71E5-4786-98D9-BEF12D8513B2}" type="slidenum">
              <a:rPr lang="pt-PT" smtClean="0"/>
              <a:t>‹#›</a:t>
            </a:fld>
            <a:endParaRPr lang="pt-PT"/>
          </a:p>
        </p:txBody>
      </p:sp>
    </p:spTree>
    <p:extLst>
      <p:ext uri="{BB962C8B-B14F-4D97-AF65-F5344CB8AC3E}">
        <p14:creationId xmlns:p14="http://schemas.microsoft.com/office/powerpoint/2010/main" val="11073801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PT" b="1" dirty="0" err="1"/>
              <a:t>Chapter</a:t>
            </a:r>
            <a:r>
              <a:rPr lang="pt-PT" b="1" dirty="0"/>
              <a:t> 2</a:t>
            </a:r>
          </a:p>
        </p:txBody>
      </p:sp>
      <p:sp>
        <p:nvSpPr>
          <p:cNvPr id="3" name="Subtítulo 2"/>
          <p:cNvSpPr>
            <a:spLocks noGrp="1"/>
          </p:cNvSpPr>
          <p:nvPr>
            <p:ph type="subTitle" idx="1"/>
          </p:nvPr>
        </p:nvSpPr>
        <p:spPr/>
        <p:txBody>
          <a:bodyPr>
            <a:normAutofit/>
          </a:bodyPr>
          <a:lstStyle/>
          <a:p>
            <a:pPr lvl="0"/>
            <a:r>
              <a:rPr lang="en-US" sz="3600" b="1" dirty="0"/>
              <a:t>Limits of Economic Policy in a Complex World</a:t>
            </a:r>
            <a:endParaRPr lang="en-GB" sz="3600" b="1" dirty="0"/>
          </a:p>
        </p:txBody>
      </p:sp>
      <p:sp>
        <p:nvSpPr>
          <p:cNvPr id="4" name="Slide Number Placeholder 3"/>
          <p:cNvSpPr>
            <a:spLocks noGrp="1"/>
          </p:cNvSpPr>
          <p:nvPr>
            <p:ph type="sldNum" sz="quarter" idx="12"/>
          </p:nvPr>
        </p:nvSpPr>
        <p:spPr/>
        <p:txBody>
          <a:bodyPr/>
          <a:lstStyle/>
          <a:p>
            <a:fld id="{2FE4BEAE-71E5-4786-98D9-BEF12D8513B2}" type="slidenum">
              <a:rPr lang="pt-PT" smtClean="0"/>
              <a:t>1</a:t>
            </a:fld>
            <a:endParaRPr lang="pt-PT"/>
          </a:p>
        </p:txBody>
      </p:sp>
    </p:spTree>
    <p:extLst>
      <p:ext uri="{BB962C8B-B14F-4D97-AF65-F5344CB8AC3E}">
        <p14:creationId xmlns:p14="http://schemas.microsoft.com/office/powerpoint/2010/main" val="36978061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245856"/>
            <a:ext cx="10515600" cy="787814"/>
          </a:xfrm>
        </p:spPr>
        <p:txBody>
          <a:bodyPr>
            <a:noAutofit/>
          </a:bodyPr>
          <a:lstStyle/>
          <a:p>
            <a:r>
              <a:rPr lang="pt-PT" sz="3200" b="1" dirty="0">
                <a:latin typeface="+mn-lt"/>
              </a:rPr>
              <a:t>2.2 </a:t>
            </a:r>
            <a:r>
              <a:rPr lang="pt-PT" sz="3200" b="1" dirty="0" err="1">
                <a:latin typeface="+mn-lt"/>
              </a:rPr>
              <a:t>Limits</a:t>
            </a:r>
            <a:r>
              <a:rPr lang="pt-PT" sz="3200" b="1" dirty="0">
                <a:latin typeface="+mn-lt"/>
              </a:rPr>
              <a:t> </a:t>
            </a:r>
            <a:r>
              <a:rPr lang="pt-PT" sz="3200" b="1" dirty="0" err="1">
                <a:latin typeface="+mn-lt"/>
              </a:rPr>
              <a:t>of</a:t>
            </a:r>
            <a:r>
              <a:rPr lang="pt-PT" sz="3200" b="1" dirty="0">
                <a:latin typeface="+mn-lt"/>
              </a:rPr>
              <a:t> </a:t>
            </a:r>
            <a:r>
              <a:rPr lang="pt-PT" sz="3200" b="1" dirty="0" err="1">
                <a:latin typeface="+mn-lt"/>
              </a:rPr>
              <a:t>representation</a:t>
            </a:r>
            <a:endParaRPr lang="pt-PT" sz="3200" b="1" dirty="0">
              <a:latin typeface="+mn-lt"/>
            </a:endParaRPr>
          </a:p>
        </p:txBody>
      </p:sp>
      <p:sp>
        <p:nvSpPr>
          <p:cNvPr id="3" name="Marcador de Posição de Conteúdo 2"/>
          <p:cNvSpPr>
            <a:spLocks noGrp="1"/>
          </p:cNvSpPr>
          <p:nvPr>
            <p:ph idx="1"/>
          </p:nvPr>
        </p:nvSpPr>
        <p:spPr>
          <a:xfrm>
            <a:off x="300430" y="1004174"/>
            <a:ext cx="11165378" cy="5122765"/>
          </a:xfrm>
        </p:spPr>
        <p:txBody>
          <a:bodyPr>
            <a:noAutofit/>
          </a:bodyPr>
          <a:lstStyle/>
          <a:p>
            <a:r>
              <a:rPr lang="en-US" sz="2200" dirty="0"/>
              <a:t>Models are simplifications of reality. However, policy deals with real people. The representation of agents’ behaviour and how they react to policies: homo economicus, homo </a:t>
            </a:r>
            <a:r>
              <a:rPr lang="en-US" sz="2200" dirty="0" err="1"/>
              <a:t>psychologicus</a:t>
            </a:r>
            <a:r>
              <a:rPr lang="en-US" sz="2200" dirty="0"/>
              <a:t>, homo </a:t>
            </a:r>
            <a:r>
              <a:rPr lang="en-US" sz="2200" dirty="0" err="1"/>
              <a:t>socialis</a:t>
            </a:r>
            <a:r>
              <a:rPr lang="en-US" sz="2200" dirty="0"/>
              <a:t>, homo </a:t>
            </a:r>
            <a:r>
              <a:rPr lang="en-US" sz="2200" dirty="0" err="1"/>
              <a:t>juridicuys</a:t>
            </a:r>
            <a:r>
              <a:rPr lang="en-US" sz="2200" dirty="0"/>
              <a:t>, homo </a:t>
            </a:r>
            <a:r>
              <a:rPr lang="en-US" sz="2200" dirty="0" err="1"/>
              <a:t>darwinus</a:t>
            </a:r>
            <a:endParaRPr lang="en-US" sz="2200" dirty="0"/>
          </a:p>
          <a:p>
            <a:endParaRPr lang="en-US" sz="1800" dirty="0"/>
          </a:p>
          <a:p>
            <a:pPr algn="just"/>
            <a:r>
              <a:rPr lang="en-US" sz="2200" dirty="0"/>
              <a:t>Rational expectations (RE) hypothesis: agents are rational, learn from past behaviour and mistakes, and react in anticipation to economic policies consequences, making them less effective </a:t>
            </a:r>
          </a:p>
          <a:p>
            <a:pPr marL="0" indent="0" algn="just">
              <a:buNone/>
            </a:pPr>
            <a:r>
              <a:rPr lang="en-US" sz="2200" dirty="0"/>
              <a:t>Examples: </a:t>
            </a:r>
          </a:p>
          <a:p>
            <a:pPr marL="216000" indent="0" algn="just">
              <a:buNone/>
            </a:pPr>
            <a:r>
              <a:rPr lang="en-US" sz="1800" i="1" dirty="0"/>
              <a:t>-Permanent income hypothesis </a:t>
            </a:r>
            <a:r>
              <a:rPr lang="en-US" sz="1800" dirty="0"/>
              <a:t>(tax cuts do not increase consumption and demand because permanent income expectation remains unchanged and so does consumption); </a:t>
            </a:r>
          </a:p>
          <a:p>
            <a:pPr marL="216000" indent="0" algn="just">
              <a:buNone/>
            </a:pPr>
            <a:r>
              <a:rPr lang="en-US" sz="1800" i="1" dirty="0"/>
              <a:t>-Ricardian equivalence </a:t>
            </a:r>
            <a:r>
              <a:rPr lang="en-US" sz="1800" dirty="0"/>
              <a:t>(Japanese government increased public spending considerably in 1980 and 1990 to promote economic recovery, but households responded by reducing consumption and increasing savings in anticipation of future tax rises to pay public debt). </a:t>
            </a:r>
          </a:p>
          <a:p>
            <a:pPr marL="216000" indent="0" algn="just">
              <a:buNone/>
            </a:pPr>
            <a:r>
              <a:rPr lang="en-US" sz="2000" dirty="0"/>
              <a:t>In both cases, public intervention is not very effective at stimulating economic growth</a:t>
            </a:r>
          </a:p>
          <a:p>
            <a:pPr marL="216000" indent="0" algn="just">
              <a:buNone/>
            </a:pPr>
            <a:endParaRPr lang="en-US" sz="2000" dirty="0"/>
          </a:p>
          <a:p>
            <a:pPr marL="216000" indent="0" algn="just">
              <a:buNone/>
            </a:pPr>
            <a:r>
              <a:rPr lang="en-US" sz="2000" dirty="0"/>
              <a:t>And rational expectations may be too extreme of an assumption. Assume limited information (bounded rationality) or more extremely non-rational (behavioral) models.</a:t>
            </a:r>
          </a:p>
        </p:txBody>
      </p:sp>
      <p:sp>
        <p:nvSpPr>
          <p:cNvPr id="4" name="Slide Number Placeholder 3"/>
          <p:cNvSpPr>
            <a:spLocks noGrp="1"/>
          </p:cNvSpPr>
          <p:nvPr>
            <p:ph type="sldNum" sz="quarter" idx="12"/>
          </p:nvPr>
        </p:nvSpPr>
        <p:spPr/>
        <p:txBody>
          <a:bodyPr/>
          <a:lstStyle/>
          <a:p>
            <a:fld id="{2FE4BEAE-71E5-4786-98D9-BEF12D8513B2}" type="slidenum">
              <a:rPr lang="pt-PT" smtClean="0"/>
              <a:t>10</a:t>
            </a:fld>
            <a:endParaRPr lang="pt-PT"/>
          </a:p>
        </p:txBody>
      </p:sp>
    </p:spTree>
    <p:extLst>
      <p:ext uri="{BB962C8B-B14F-4D97-AF65-F5344CB8AC3E}">
        <p14:creationId xmlns:p14="http://schemas.microsoft.com/office/powerpoint/2010/main" val="35131469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245856"/>
            <a:ext cx="10515600" cy="787814"/>
          </a:xfrm>
        </p:spPr>
        <p:txBody>
          <a:bodyPr>
            <a:noAutofit/>
          </a:bodyPr>
          <a:lstStyle/>
          <a:p>
            <a:pPr algn="just"/>
            <a:r>
              <a:rPr lang="pt-PT" sz="3200" b="1" dirty="0">
                <a:latin typeface="+mn-lt"/>
              </a:rPr>
              <a:t>2.2 </a:t>
            </a:r>
            <a:r>
              <a:rPr lang="pt-PT" sz="3200" b="1" dirty="0" err="1">
                <a:latin typeface="+mn-lt"/>
              </a:rPr>
              <a:t>Limits</a:t>
            </a:r>
            <a:r>
              <a:rPr lang="pt-PT" sz="3200" b="1" dirty="0">
                <a:latin typeface="+mn-lt"/>
              </a:rPr>
              <a:t> </a:t>
            </a:r>
            <a:r>
              <a:rPr lang="pt-PT" sz="3200" b="1" dirty="0" err="1">
                <a:latin typeface="+mn-lt"/>
              </a:rPr>
              <a:t>of</a:t>
            </a:r>
            <a:r>
              <a:rPr lang="pt-PT" sz="3200" b="1" dirty="0">
                <a:latin typeface="+mn-lt"/>
              </a:rPr>
              <a:t> </a:t>
            </a:r>
            <a:r>
              <a:rPr lang="pt-PT" sz="3200" b="1" dirty="0" err="1">
                <a:latin typeface="+mn-lt"/>
              </a:rPr>
              <a:t>representation</a:t>
            </a:r>
            <a:endParaRPr lang="pt-PT" sz="3200" b="1" dirty="0">
              <a:latin typeface="+mn-lt"/>
            </a:endParaRPr>
          </a:p>
        </p:txBody>
      </p:sp>
      <p:sp>
        <p:nvSpPr>
          <p:cNvPr id="3" name="Marcador de Posição de Conteúdo 2"/>
          <p:cNvSpPr>
            <a:spLocks noGrp="1"/>
          </p:cNvSpPr>
          <p:nvPr>
            <p:ph idx="1"/>
          </p:nvPr>
        </p:nvSpPr>
        <p:spPr>
          <a:xfrm>
            <a:off x="379813" y="1281864"/>
            <a:ext cx="11165378" cy="4795424"/>
          </a:xfrm>
        </p:spPr>
        <p:txBody>
          <a:bodyPr>
            <a:noAutofit/>
          </a:bodyPr>
          <a:lstStyle/>
          <a:p>
            <a:pPr algn="just"/>
            <a:r>
              <a:rPr lang="pt-PT" sz="2400" dirty="0" err="1"/>
              <a:t>Policy</a:t>
            </a:r>
            <a:r>
              <a:rPr lang="pt-PT" sz="2400" dirty="0"/>
              <a:t> </a:t>
            </a:r>
            <a:r>
              <a:rPr lang="pt-PT" sz="2400" dirty="0" err="1"/>
              <a:t>models</a:t>
            </a:r>
            <a:r>
              <a:rPr lang="pt-PT" sz="2400" dirty="0"/>
              <a:t> </a:t>
            </a:r>
            <a:r>
              <a:rPr lang="pt-PT" sz="2400" dirty="0" err="1"/>
              <a:t>that</a:t>
            </a:r>
            <a:r>
              <a:rPr lang="pt-PT" sz="2400" dirty="0"/>
              <a:t> ignore </a:t>
            </a:r>
            <a:r>
              <a:rPr lang="pt-PT" sz="2400" dirty="0" err="1"/>
              <a:t>the</a:t>
            </a:r>
            <a:r>
              <a:rPr lang="pt-PT" sz="2400" dirty="0"/>
              <a:t> (</a:t>
            </a:r>
            <a:r>
              <a:rPr lang="pt-PT" sz="2400" dirty="0" err="1"/>
              <a:t>rational</a:t>
            </a:r>
            <a:r>
              <a:rPr lang="pt-PT" sz="2400" dirty="0"/>
              <a:t>) response </a:t>
            </a:r>
            <a:r>
              <a:rPr lang="pt-PT" sz="2400" dirty="0" err="1"/>
              <a:t>of</a:t>
            </a:r>
            <a:r>
              <a:rPr lang="pt-PT" sz="2400" dirty="0"/>
              <a:t> agentes </a:t>
            </a:r>
            <a:r>
              <a:rPr lang="pt-PT" sz="2400" dirty="0" err="1"/>
              <a:t>will</a:t>
            </a:r>
            <a:r>
              <a:rPr lang="pt-PT" sz="2400" dirty="0"/>
              <a:t> </a:t>
            </a:r>
            <a:r>
              <a:rPr lang="pt-PT" sz="2400" dirty="0" err="1"/>
              <a:t>deliver</a:t>
            </a:r>
            <a:r>
              <a:rPr lang="pt-PT" sz="2400" dirty="0"/>
              <a:t> </a:t>
            </a:r>
            <a:r>
              <a:rPr lang="pt-PT" sz="2400" dirty="0" err="1"/>
              <a:t>incorrect</a:t>
            </a:r>
            <a:r>
              <a:rPr lang="pt-PT" sz="2400" dirty="0"/>
              <a:t> </a:t>
            </a:r>
            <a:r>
              <a:rPr lang="pt-PT" sz="2400" dirty="0" err="1"/>
              <a:t>estimated</a:t>
            </a:r>
            <a:r>
              <a:rPr lang="pt-PT" sz="2400" dirty="0"/>
              <a:t> </a:t>
            </a:r>
            <a:r>
              <a:rPr lang="pt-PT" sz="2400" dirty="0" err="1"/>
              <a:t>effects</a:t>
            </a:r>
            <a:r>
              <a:rPr lang="pt-PT" sz="2400" dirty="0"/>
              <a:t>. </a:t>
            </a:r>
            <a:r>
              <a:rPr lang="pt-PT" sz="2400" dirty="0" err="1"/>
              <a:t>So</a:t>
            </a:r>
            <a:r>
              <a:rPr lang="pt-PT" sz="2400" dirty="0"/>
              <a:t> </a:t>
            </a:r>
            <a:r>
              <a:rPr lang="pt-PT" sz="2400" dirty="0" err="1"/>
              <a:t>it</a:t>
            </a:r>
            <a:r>
              <a:rPr lang="pt-PT" sz="2400" dirty="0"/>
              <a:t> </a:t>
            </a:r>
            <a:r>
              <a:rPr lang="pt-PT" sz="2400" dirty="0" err="1"/>
              <a:t>is</a:t>
            </a:r>
            <a:r>
              <a:rPr lang="pt-PT" sz="2400" dirty="0"/>
              <a:t> </a:t>
            </a:r>
            <a:r>
              <a:rPr lang="pt-PT" sz="2400" dirty="0" err="1"/>
              <a:t>not</a:t>
            </a:r>
            <a:r>
              <a:rPr lang="pt-PT" sz="2400" dirty="0"/>
              <a:t> </a:t>
            </a:r>
            <a:r>
              <a:rPr lang="pt-PT" sz="2400" dirty="0" err="1"/>
              <a:t>only</a:t>
            </a:r>
            <a:r>
              <a:rPr lang="pt-PT" sz="2400" dirty="0"/>
              <a:t> </a:t>
            </a:r>
            <a:r>
              <a:rPr lang="pt-PT" sz="2400" dirty="0" err="1"/>
              <a:t>about</a:t>
            </a:r>
            <a:r>
              <a:rPr lang="pt-PT" sz="2400" dirty="0"/>
              <a:t> </a:t>
            </a:r>
            <a:r>
              <a:rPr lang="pt-PT" sz="2400" dirty="0" err="1"/>
              <a:t>being</a:t>
            </a:r>
            <a:r>
              <a:rPr lang="pt-PT" sz="2400" dirty="0"/>
              <a:t> a social </a:t>
            </a:r>
            <a:r>
              <a:rPr lang="pt-PT" sz="2400" dirty="0" err="1"/>
              <a:t>engineer</a:t>
            </a:r>
            <a:r>
              <a:rPr lang="pt-PT" sz="2400" dirty="0"/>
              <a:t>, </a:t>
            </a:r>
            <a:r>
              <a:rPr lang="pt-PT" sz="2400" dirty="0" err="1"/>
              <a:t>it</a:t>
            </a:r>
            <a:r>
              <a:rPr lang="pt-PT" sz="2400" dirty="0"/>
              <a:t> </a:t>
            </a:r>
            <a:r>
              <a:rPr lang="pt-PT" sz="2400" dirty="0" err="1"/>
              <a:t>is</a:t>
            </a:r>
            <a:r>
              <a:rPr lang="pt-PT" sz="2400" dirty="0"/>
              <a:t> </a:t>
            </a:r>
            <a:r>
              <a:rPr lang="pt-PT" sz="2400" dirty="0" err="1"/>
              <a:t>also</a:t>
            </a:r>
            <a:r>
              <a:rPr lang="pt-PT" sz="2400" dirty="0"/>
              <a:t> </a:t>
            </a:r>
            <a:r>
              <a:rPr lang="pt-PT" sz="2400" dirty="0" err="1"/>
              <a:t>about</a:t>
            </a:r>
            <a:r>
              <a:rPr lang="pt-PT" sz="2400" dirty="0"/>
              <a:t> </a:t>
            </a:r>
            <a:r>
              <a:rPr lang="pt-PT" sz="2400" dirty="0" err="1"/>
              <a:t>being</a:t>
            </a:r>
            <a:r>
              <a:rPr lang="pt-PT" sz="2400" dirty="0"/>
              <a:t> a </a:t>
            </a:r>
            <a:r>
              <a:rPr lang="pt-PT" sz="2400" dirty="0" err="1"/>
              <a:t>strategist</a:t>
            </a:r>
            <a:r>
              <a:rPr lang="pt-PT" sz="2400" dirty="0"/>
              <a:t>.</a:t>
            </a:r>
          </a:p>
          <a:p>
            <a:pPr algn="just"/>
            <a:endParaRPr lang="pt-PT" sz="2400" b="1" dirty="0"/>
          </a:p>
          <a:p>
            <a:pPr algn="just"/>
            <a:r>
              <a:rPr lang="pt-PT" sz="2400" b="1" dirty="0"/>
              <a:t>Lucas critique</a:t>
            </a:r>
            <a:r>
              <a:rPr lang="pt-PT" sz="2400" dirty="0"/>
              <a:t>: </a:t>
            </a:r>
            <a:r>
              <a:rPr lang="pt-PT" sz="2400" dirty="0" err="1"/>
              <a:t>Models</a:t>
            </a:r>
            <a:r>
              <a:rPr lang="pt-PT" sz="2400" dirty="0"/>
              <a:t> (</a:t>
            </a:r>
            <a:r>
              <a:rPr lang="pt-PT" sz="2400" dirty="0" err="1"/>
              <a:t>and</a:t>
            </a:r>
            <a:r>
              <a:rPr lang="pt-PT" sz="2400" dirty="0"/>
              <a:t> </a:t>
            </a:r>
            <a:r>
              <a:rPr lang="pt-PT" sz="2400" dirty="0" err="1"/>
              <a:t>parameter</a:t>
            </a:r>
            <a:r>
              <a:rPr lang="pt-PT" sz="2400" dirty="0"/>
              <a:t> </a:t>
            </a:r>
            <a:r>
              <a:rPr lang="pt-PT" sz="2400" dirty="0" err="1"/>
              <a:t>estimates</a:t>
            </a:r>
            <a:r>
              <a:rPr lang="pt-PT" sz="2400" dirty="0"/>
              <a:t>) are </a:t>
            </a:r>
            <a:r>
              <a:rPr lang="pt-PT" sz="2400" dirty="0" err="1"/>
              <a:t>not</a:t>
            </a:r>
            <a:r>
              <a:rPr lang="pt-PT" sz="2400" dirty="0"/>
              <a:t> </a:t>
            </a:r>
            <a:r>
              <a:rPr lang="pt-PT" sz="2400" dirty="0" err="1"/>
              <a:t>policy</a:t>
            </a:r>
            <a:r>
              <a:rPr lang="pt-PT" sz="2400" dirty="0"/>
              <a:t> </a:t>
            </a:r>
            <a:r>
              <a:rPr lang="pt-PT" sz="2400" dirty="0" err="1"/>
              <a:t>invariant</a:t>
            </a:r>
            <a:r>
              <a:rPr lang="pt-PT" sz="2400" dirty="0"/>
              <a:t>. </a:t>
            </a:r>
            <a:r>
              <a:rPr lang="pt-PT" sz="2400" dirty="0" err="1"/>
              <a:t>It</a:t>
            </a:r>
            <a:r>
              <a:rPr lang="pt-PT" sz="2400" dirty="0"/>
              <a:t> </a:t>
            </a:r>
            <a:r>
              <a:rPr lang="pt-PT" sz="2400" dirty="0" err="1"/>
              <a:t>is</a:t>
            </a:r>
            <a:r>
              <a:rPr lang="pt-PT" sz="2400" dirty="0"/>
              <a:t> </a:t>
            </a:r>
            <a:r>
              <a:rPr lang="pt-PT" sz="2400" dirty="0" err="1"/>
              <a:t>incorrect</a:t>
            </a:r>
            <a:r>
              <a:rPr lang="pt-PT" sz="2400" dirty="0"/>
              <a:t> to use </a:t>
            </a:r>
            <a:r>
              <a:rPr lang="pt-PT" sz="2400" dirty="0" err="1"/>
              <a:t>macroeconometric</a:t>
            </a:r>
            <a:r>
              <a:rPr lang="pt-PT" sz="2400" dirty="0"/>
              <a:t> </a:t>
            </a:r>
            <a:r>
              <a:rPr lang="en-US" sz="2400" dirty="0"/>
              <a:t>models’ parameters estimated using past information to assess the effects of systematic EP changes; changes will be incorporated into agents’ expectations, which in turn affect their behaviour. This implies a change in the models’ parameters, which are thus inappropriate to predict future policymaking. </a:t>
            </a:r>
          </a:p>
          <a:p>
            <a:pPr algn="just"/>
            <a:endParaRPr lang="pt-PT" sz="2400" dirty="0"/>
          </a:p>
          <a:p>
            <a:pPr algn="just"/>
            <a:r>
              <a:rPr lang="pt-PT" sz="2400" dirty="0" err="1"/>
              <a:t>Notice</a:t>
            </a:r>
            <a:r>
              <a:rPr lang="pt-PT" sz="2400" dirty="0"/>
              <a:t> </a:t>
            </a:r>
            <a:r>
              <a:rPr lang="pt-PT" sz="2400" dirty="0" err="1"/>
              <a:t>the</a:t>
            </a:r>
            <a:r>
              <a:rPr lang="pt-PT" sz="2400" dirty="0"/>
              <a:t> link to </a:t>
            </a:r>
            <a:r>
              <a:rPr lang="pt-PT" sz="2400" dirty="0" err="1"/>
              <a:t>limits</a:t>
            </a:r>
            <a:r>
              <a:rPr lang="pt-PT" sz="2400" dirty="0"/>
              <a:t> </a:t>
            </a:r>
            <a:r>
              <a:rPr lang="pt-PT" sz="2400" dirty="0" err="1"/>
              <a:t>of</a:t>
            </a:r>
            <a:r>
              <a:rPr lang="pt-PT" sz="2400" dirty="0"/>
              <a:t> </a:t>
            </a:r>
            <a:r>
              <a:rPr lang="pt-PT" sz="2400" dirty="0" err="1"/>
              <a:t>knowledge</a:t>
            </a:r>
            <a:r>
              <a:rPr lang="pt-PT" sz="2400" dirty="0"/>
              <a:t> (2.1): </a:t>
            </a:r>
            <a:r>
              <a:rPr lang="en-US" sz="2400" b="1" dirty="0"/>
              <a:t>Uncertainty</a:t>
            </a:r>
            <a:r>
              <a:rPr lang="en-US" sz="2400" dirty="0"/>
              <a:t> about model and parameter estimates: which models are appropriate and how to specify them using real world data? </a:t>
            </a:r>
          </a:p>
          <a:p>
            <a:pPr marL="0" indent="0" algn="just">
              <a:buNone/>
            </a:pPr>
            <a:endParaRPr lang="pt-PT" sz="2400" dirty="0"/>
          </a:p>
          <a:p>
            <a:pPr algn="just"/>
            <a:endParaRPr lang="en-US" sz="2400" dirty="0"/>
          </a:p>
        </p:txBody>
      </p:sp>
      <p:sp>
        <p:nvSpPr>
          <p:cNvPr id="4" name="Slide Number Placeholder 3"/>
          <p:cNvSpPr>
            <a:spLocks noGrp="1"/>
          </p:cNvSpPr>
          <p:nvPr>
            <p:ph type="sldNum" sz="quarter" idx="12"/>
          </p:nvPr>
        </p:nvSpPr>
        <p:spPr/>
        <p:txBody>
          <a:bodyPr/>
          <a:lstStyle/>
          <a:p>
            <a:fld id="{2FE4BEAE-71E5-4786-98D9-BEF12D8513B2}" type="slidenum">
              <a:rPr lang="pt-PT" smtClean="0"/>
              <a:t>11</a:t>
            </a:fld>
            <a:endParaRPr lang="pt-PT"/>
          </a:p>
        </p:txBody>
      </p:sp>
    </p:spTree>
    <p:extLst>
      <p:ext uri="{BB962C8B-B14F-4D97-AF65-F5344CB8AC3E}">
        <p14:creationId xmlns:p14="http://schemas.microsoft.com/office/powerpoint/2010/main" val="8341163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245856"/>
            <a:ext cx="10515600" cy="787814"/>
          </a:xfrm>
        </p:spPr>
        <p:txBody>
          <a:bodyPr>
            <a:noAutofit/>
          </a:bodyPr>
          <a:lstStyle/>
          <a:p>
            <a:pPr algn="just"/>
            <a:r>
              <a:rPr lang="pt-PT" sz="3200" b="1" dirty="0">
                <a:latin typeface="+mn-lt"/>
              </a:rPr>
              <a:t>2.2 </a:t>
            </a:r>
            <a:r>
              <a:rPr lang="pt-PT" sz="3200" b="1" dirty="0" err="1">
                <a:latin typeface="+mn-lt"/>
              </a:rPr>
              <a:t>Limits</a:t>
            </a:r>
            <a:r>
              <a:rPr lang="pt-PT" sz="3200" b="1" dirty="0">
                <a:latin typeface="+mn-lt"/>
              </a:rPr>
              <a:t> </a:t>
            </a:r>
            <a:r>
              <a:rPr lang="pt-PT" sz="3200" b="1" dirty="0" err="1">
                <a:latin typeface="+mn-lt"/>
              </a:rPr>
              <a:t>of</a:t>
            </a:r>
            <a:r>
              <a:rPr lang="pt-PT" sz="3200" b="1" dirty="0">
                <a:latin typeface="+mn-lt"/>
              </a:rPr>
              <a:t> </a:t>
            </a:r>
            <a:r>
              <a:rPr lang="pt-PT" sz="3200" b="1" dirty="0" err="1">
                <a:latin typeface="+mn-lt"/>
              </a:rPr>
              <a:t>representation</a:t>
            </a:r>
            <a:endParaRPr lang="pt-PT" sz="3200" b="1" dirty="0">
              <a:latin typeface="+mn-lt"/>
            </a:endParaRPr>
          </a:p>
        </p:txBody>
      </p:sp>
      <p:sp>
        <p:nvSpPr>
          <p:cNvPr id="3" name="Marcador de Posição de Conteúdo 2"/>
          <p:cNvSpPr>
            <a:spLocks noGrp="1"/>
          </p:cNvSpPr>
          <p:nvPr>
            <p:ph idx="1"/>
          </p:nvPr>
        </p:nvSpPr>
        <p:spPr>
          <a:xfrm>
            <a:off x="513311" y="1395410"/>
            <a:ext cx="11165378" cy="4795424"/>
          </a:xfrm>
        </p:spPr>
        <p:txBody>
          <a:bodyPr>
            <a:noAutofit/>
          </a:bodyPr>
          <a:lstStyle/>
          <a:p>
            <a:pPr algn="just"/>
            <a:r>
              <a:rPr lang="en-US" sz="2400" dirty="0"/>
              <a:t>External validity: The Lucas critique only applies to (large) changes in policy regime. </a:t>
            </a:r>
            <a:r>
              <a:rPr lang="en-US" sz="2400" dirty="0" err="1"/>
              <a:t>Macroeconometric</a:t>
            </a:r>
            <a:r>
              <a:rPr lang="en-US" sz="2400" dirty="0"/>
              <a:t> models remain relevant to the study of the effects of policy decisions that are non-permanent or remain within a range of policy changes observed in the past, for example, small-scale changes in public expenditures, tax rates or the interest rate. </a:t>
            </a:r>
          </a:p>
          <a:p>
            <a:pPr algn="just"/>
            <a:endParaRPr lang="en-US" sz="2400" dirty="0"/>
          </a:p>
          <a:p>
            <a:pPr algn="just"/>
            <a:r>
              <a:rPr lang="en-US" sz="2400" dirty="0"/>
              <a:t>Implications for Policy: The critique contributed to making governments and central banks aware of the limitations of quantitative policy evaluations. By diminishing confidence in those evaluations, it has contributed to weakening the technocratic approach to policy choices that prevailed in 1970s. </a:t>
            </a:r>
          </a:p>
          <a:p>
            <a:pPr algn="just"/>
            <a:endParaRPr lang="pt-PT" sz="2400" dirty="0"/>
          </a:p>
          <a:p>
            <a:pPr algn="just"/>
            <a:endParaRPr lang="en-US" sz="2400" dirty="0"/>
          </a:p>
          <a:p>
            <a:pPr algn="just"/>
            <a:endParaRPr lang="pt-PT" sz="2400" dirty="0"/>
          </a:p>
          <a:p>
            <a:pPr algn="just"/>
            <a:endParaRPr lang="en-US" sz="2400" dirty="0"/>
          </a:p>
        </p:txBody>
      </p:sp>
      <p:sp>
        <p:nvSpPr>
          <p:cNvPr id="4" name="Slide Number Placeholder 3"/>
          <p:cNvSpPr>
            <a:spLocks noGrp="1"/>
          </p:cNvSpPr>
          <p:nvPr>
            <p:ph type="sldNum" sz="quarter" idx="12"/>
          </p:nvPr>
        </p:nvSpPr>
        <p:spPr/>
        <p:txBody>
          <a:bodyPr/>
          <a:lstStyle/>
          <a:p>
            <a:fld id="{2FE4BEAE-71E5-4786-98D9-BEF12D8513B2}" type="slidenum">
              <a:rPr lang="pt-PT" smtClean="0"/>
              <a:t>12</a:t>
            </a:fld>
            <a:endParaRPr lang="pt-PT"/>
          </a:p>
        </p:txBody>
      </p:sp>
    </p:spTree>
    <p:extLst>
      <p:ext uri="{BB962C8B-B14F-4D97-AF65-F5344CB8AC3E}">
        <p14:creationId xmlns:p14="http://schemas.microsoft.com/office/powerpoint/2010/main" val="31724069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245856"/>
            <a:ext cx="10515600" cy="787814"/>
          </a:xfrm>
        </p:spPr>
        <p:txBody>
          <a:bodyPr>
            <a:noAutofit/>
          </a:bodyPr>
          <a:lstStyle/>
          <a:p>
            <a:r>
              <a:rPr lang="pt-PT" sz="3200" b="1" dirty="0">
                <a:latin typeface="+mn-lt"/>
              </a:rPr>
              <a:t>2.3 Limits of confidence</a:t>
            </a:r>
          </a:p>
        </p:txBody>
      </p:sp>
      <p:sp>
        <p:nvSpPr>
          <p:cNvPr id="3" name="Marcador de Posição de Conteúdo 2"/>
          <p:cNvSpPr>
            <a:spLocks noGrp="1"/>
          </p:cNvSpPr>
          <p:nvPr>
            <p:ph idx="1"/>
          </p:nvPr>
        </p:nvSpPr>
        <p:spPr>
          <a:xfrm>
            <a:off x="452535" y="1276400"/>
            <a:ext cx="11021427" cy="5079949"/>
          </a:xfrm>
        </p:spPr>
        <p:txBody>
          <a:bodyPr>
            <a:normAutofit fontScale="92500" lnSpcReduction="20000"/>
          </a:bodyPr>
          <a:lstStyle/>
          <a:p>
            <a:pPr marL="0" indent="0" algn="just">
              <a:buNone/>
            </a:pPr>
            <a:r>
              <a:rPr lang="pt-BR" sz="2600" b="1" dirty="0" err="1"/>
              <a:t>There</a:t>
            </a:r>
            <a:r>
              <a:rPr lang="pt-BR" sz="2600" b="1" dirty="0"/>
              <a:t> are cases </a:t>
            </a:r>
            <a:r>
              <a:rPr lang="pt-BR" sz="2600" b="1" dirty="0" err="1"/>
              <a:t>where</a:t>
            </a:r>
            <a:r>
              <a:rPr lang="pt-BR" sz="2600" b="1" dirty="0"/>
              <a:t> </a:t>
            </a:r>
            <a:r>
              <a:rPr lang="pt-BR" sz="2600" b="1" dirty="0" err="1"/>
              <a:t>agents</a:t>
            </a:r>
            <a:r>
              <a:rPr lang="pt-BR" sz="2600" b="1" dirty="0"/>
              <a:t>’ </a:t>
            </a:r>
            <a:r>
              <a:rPr lang="pt-BR" sz="2600" b="1" dirty="0" err="1"/>
              <a:t>expectations</a:t>
            </a:r>
            <a:r>
              <a:rPr lang="pt-BR" sz="2600" b="1" dirty="0"/>
              <a:t>  </a:t>
            </a:r>
            <a:r>
              <a:rPr lang="pt-BR" sz="2600" b="1" dirty="0" err="1"/>
              <a:t>limit</a:t>
            </a:r>
            <a:r>
              <a:rPr lang="pt-BR" sz="2600" b="1" dirty="0"/>
              <a:t> </a:t>
            </a:r>
            <a:r>
              <a:rPr lang="pt-BR" sz="2600" b="1" dirty="0" err="1"/>
              <a:t>the</a:t>
            </a:r>
            <a:r>
              <a:rPr lang="pt-BR" sz="2600" b="1" dirty="0"/>
              <a:t> </a:t>
            </a:r>
            <a:r>
              <a:rPr lang="pt-BR" sz="2600" b="1" dirty="0" err="1"/>
              <a:t>ability</a:t>
            </a:r>
            <a:r>
              <a:rPr lang="pt-BR" sz="2600" b="1" dirty="0"/>
              <a:t> </a:t>
            </a:r>
            <a:r>
              <a:rPr lang="pt-BR" sz="2600" b="1" dirty="0" err="1"/>
              <a:t>to</a:t>
            </a:r>
            <a:r>
              <a:rPr lang="pt-BR" sz="2600" b="1" dirty="0"/>
              <a:t> </a:t>
            </a:r>
            <a:r>
              <a:rPr lang="pt-BR" sz="2600" b="1" dirty="0" err="1"/>
              <a:t>implement</a:t>
            </a:r>
            <a:r>
              <a:rPr lang="pt-BR" sz="2600" b="1" dirty="0"/>
              <a:t> policies.</a:t>
            </a:r>
          </a:p>
          <a:p>
            <a:pPr marL="0" indent="0" algn="just">
              <a:buNone/>
            </a:pPr>
            <a:endParaRPr lang="pt-BR" sz="2600" b="1" dirty="0"/>
          </a:p>
          <a:p>
            <a:pPr marL="0" indent="0" algn="just">
              <a:buNone/>
            </a:pPr>
            <a:r>
              <a:rPr lang="pt-BR" sz="2600" b="1" dirty="0"/>
              <a:t>a) </a:t>
            </a:r>
            <a:r>
              <a:rPr lang="pt-BR" sz="2600" b="1" dirty="0" err="1"/>
              <a:t>Lack</a:t>
            </a:r>
            <a:r>
              <a:rPr lang="pt-BR" sz="2600" b="1" dirty="0"/>
              <a:t> of Credibility</a:t>
            </a:r>
          </a:p>
          <a:p>
            <a:pPr algn="just"/>
            <a:r>
              <a:rPr lang="en-GB" sz="2600" dirty="0"/>
              <a:t>Lack of credibility of public intervention reduces EP effectiveness because private agents do not behave as governments expect (they react by anticipation changing the effects of EP)</a:t>
            </a:r>
          </a:p>
          <a:p>
            <a:pPr algn="just"/>
            <a:r>
              <a:rPr lang="en-GB" sz="2600" i="1" dirty="0"/>
              <a:t>Lack of credibility is generally associated with time inconsistency of public policies (</a:t>
            </a:r>
            <a:r>
              <a:rPr lang="en-GB" sz="2600" i="1" dirty="0" err="1"/>
              <a:t>Kydland</a:t>
            </a:r>
            <a:r>
              <a:rPr lang="en-GB" sz="2600" i="1" dirty="0"/>
              <a:t> and Prescott, 1977; Barro and Gordon, 1983)</a:t>
            </a:r>
          </a:p>
          <a:p>
            <a:pPr algn="just"/>
            <a:r>
              <a:rPr lang="pt-BR" sz="2600" dirty="0"/>
              <a:t>Examples: </a:t>
            </a:r>
            <a:r>
              <a:rPr lang="pt-BR" sz="2600" i="1" dirty="0" err="1"/>
              <a:t>Inflation</a:t>
            </a:r>
            <a:r>
              <a:rPr lang="pt-BR" sz="2600" i="1" dirty="0"/>
              <a:t> </a:t>
            </a:r>
            <a:r>
              <a:rPr lang="pt-BR" sz="2600" i="1" dirty="0" err="1"/>
              <a:t>and</a:t>
            </a:r>
            <a:r>
              <a:rPr lang="pt-BR" sz="2600" i="1" dirty="0"/>
              <a:t> </a:t>
            </a:r>
            <a:r>
              <a:rPr lang="pt-BR" sz="2600" i="1" dirty="0" err="1"/>
              <a:t>wage</a:t>
            </a:r>
            <a:r>
              <a:rPr lang="pt-BR" sz="2600" i="1" dirty="0"/>
              <a:t> </a:t>
            </a:r>
            <a:r>
              <a:rPr lang="pt-BR" sz="2600" i="1" dirty="0" err="1"/>
              <a:t>negotiation</a:t>
            </a:r>
            <a:endParaRPr lang="pt-BR" sz="2600" i="1" dirty="0"/>
          </a:p>
          <a:p>
            <a:pPr algn="just"/>
            <a:endParaRPr lang="pt-BR" sz="2600" dirty="0"/>
          </a:p>
          <a:p>
            <a:pPr marL="0" indent="0" algn="just">
              <a:buNone/>
            </a:pPr>
            <a:r>
              <a:rPr lang="pt-BR" sz="2600" b="1" dirty="0"/>
              <a:t>b) Moral Hazard</a:t>
            </a:r>
          </a:p>
          <a:p>
            <a:pPr algn="just"/>
            <a:r>
              <a:rPr lang="en-GB" sz="2600" dirty="0"/>
              <a:t>Economic policy often provides insurance (e.g. when the central bank assists banks facing a liquidity shortage or when the government rescues a distressed firm or bank). However, by reducing the expected cost of future damages, government may induce more risk-taking by banks and firms, making EP inefficient.</a:t>
            </a:r>
          </a:p>
        </p:txBody>
      </p:sp>
      <p:sp>
        <p:nvSpPr>
          <p:cNvPr id="4" name="Slide Number Placeholder 3"/>
          <p:cNvSpPr>
            <a:spLocks noGrp="1"/>
          </p:cNvSpPr>
          <p:nvPr>
            <p:ph type="sldNum" sz="quarter" idx="12"/>
          </p:nvPr>
        </p:nvSpPr>
        <p:spPr/>
        <p:txBody>
          <a:bodyPr/>
          <a:lstStyle/>
          <a:p>
            <a:fld id="{2FE4BEAE-71E5-4786-98D9-BEF12D8513B2}" type="slidenum">
              <a:rPr lang="pt-PT" smtClean="0"/>
              <a:t>13</a:t>
            </a:fld>
            <a:endParaRPr lang="pt-PT"/>
          </a:p>
        </p:txBody>
      </p:sp>
    </p:spTree>
    <p:extLst>
      <p:ext uri="{BB962C8B-B14F-4D97-AF65-F5344CB8AC3E}">
        <p14:creationId xmlns:p14="http://schemas.microsoft.com/office/powerpoint/2010/main" val="26697586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245856"/>
            <a:ext cx="10515600" cy="787814"/>
          </a:xfrm>
        </p:spPr>
        <p:txBody>
          <a:bodyPr>
            <a:noAutofit/>
          </a:bodyPr>
          <a:lstStyle/>
          <a:p>
            <a:r>
              <a:rPr lang="pt-PT" sz="3200" b="1" dirty="0">
                <a:latin typeface="+mn-lt"/>
              </a:rPr>
              <a:t>2.3 Limits of confidence</a:t>
            </a:r>
          </a:p>
        </p:txBody>
      </p:sp>
      <p:sp>
        <p:nvSpPr>
          <p:cNvPr id="3" name="Marcador de Posição de Conteúdo 2"/>
          <p:cNvSpPr>
            <a:spLocks noGrp="1"/>
          </p:cNvSpPr>
          <p:nvPr>
            <p:ph idx="1"/>
          </p:nvPr>
        </p:nvSpPr>
        <p:spPr>
          <a:xfrm>
            <a:off x="397986" y="1297298"/>
            <a:ext cx="11396027" cy="4795424"/>
          </a:xfrm>
        </p:spPr>
        <p:txBody>
          <a:bodyPr>
            <a:noAutofit/>
          </a:bodyPr>
          <a:lstStyle/>
          <a:p>
            <a:pPr marL="0" indent="0" algn="just">
              <a:buNone/>
            </a:pPr>
            <a:r>
              <a:rPr lang="en-GB" sz="2400" b="1" dirty="0"/>
              <a:t>c) Time inconsistency</a:t>
            </a:r>
          </a:p>
          <a:p>
            <a:pPr algn="just"/>
            <a:r>
              <a:rPr lang="en-GB" sz="2000" dirty="0"/>
              <a:t>Lack of credibility and moral hazard are </a:t>
            </a:r>
            <a:r>
              <a:rPr lang="en-GB" sz="2000" i="1" dirty="0"/>
              <a:t>examples of time inconsistency and emphasise the inter-temporal dimension of policy decisions</a:t>
            </a:r>
          </a:p>
          <a:p>
            <a:pPr algn="just"/>
            <a:endParaRPr lang="en-GB" sz="2000" dirty="0"/>
          </a:p>
          <a:p>
            <a:pPr algn="just"/>
            <a:r>
              <a:rPr lang="en-GB" sz="2000" dirty="0"/>
              <a:t>One way reduce the time-inconsistency problem is to </a:t>
            </a:r>
            <a:r>
              <a:rPr lang="en-GB" sz="2000" i="1" dirty="0"/>
              <a:t>rule out discretionary policies</a:t>
            </a:r>
            <a:r>
              <a:rPr lang="en-GB" sz="2000" dirty="0"/>
              <a:t>. That is, economic policy should </a:t>
            </a:r>
            <a:r>
              <a:rPr lang="en-GB" sz="2000" i="1" dirty="0"/>
              <a:t>follow fixed policy rules that leave very limited discretion to the policymaker</a:t>
            </a:r>
            <a:r>
              <a:rPr lang="en-GB" sz="2000" dirty="0"/>
              <a:t>. </a:t>
            </a:r>
          </a:p>
          <a:p>
            <a:pPr algn="just"/>
            <a:endParaRPr lang="en-GB" sz="2000" dirty="0"/>
          </a:p>
          <a:p>
            <a:pPr algn="just"/>
            <a:r>
              <a:rPr lang="en-GB" sz="2000" dirty="0"/>
              <a:t>This view of economic policy has been influential:</a:t>
            </a:r>
          </a:p>
          <a:p>
            <a:pPr lvl="1" algn="just"/>
            <a:r>
              <a:rPr lang="en-GB" sz="2000" b="1" i="1" dirty="0"/>
              <a:t>Rules-based policymaking </a:t>
            </a:r>
            <a:r>
              <a:rPr lang="en-GB" sz="2000" dirty="0"/>
              <a:t>after 1979 (first in monetary policy and later in budgetary policy)</a:t>
            </a:r>
          </a:p>
          <a:p>
            <a:pPr lvl="1" algn="just"/>
            <a:r>
              <a:rPr lang="en-GB" sz="2000" b="1" dirty="0"/>
              <a:t>Independence of central banks </a:t>
            </a:r>
            <a:r>
              <a:rPr lang="en-GB" sz="2000" dirty="0"/>
              <a:t>(from early 1980s) to improve credibility as well as </a:t>
            </a:r>
            <a:r>
              <a:rPr lang="en-GB" sz="2000" b="1" dirty="0"/>
              <a:t>independence of regulation and competition authorities </a:t>
            </a:r>
            <a:r>
              <a:rPr lang="en-GB" sz="2000" dirty="0"/>
              <a:t>(e.g. energy, communications, transport, etc.)</a:t>
            </a:r>
          </a:p>
          <a:p>
            <a:pPr algn="just"/>
            <a:endParaRPr lang="en-GB" sz="2000" dirty="0"/>
          </a:p>
          <a:p>
            <a:pPr algn="just"/>
            <a:endParaRPr lang="en-GB" sz="2000" dirty="0"/>
          </a:p>
          <a:p>
            <a:pPr algn="just"/>
            <a:endParaRPr lang="en-US" sz="2000" dirty="0"/>
          </a:p>
          <a:p>
            <a:pPr algn="just"/>
            <a:endParaRPr lang="en-US" sz="2000" dirty="0"/>
          </a:p>
          <a:p>
            <a:pPr algn="just"/>
            <a:endParaRPr lang="en-US" sz="2000" dirty="0"/>
          </a:p>
        </p:txBody>
      </p:sp>
      <p:sp>
        <p:nvSpPr>
          <p:cNvPr id="4" name="Slide Number Placeholder 3"/>
          <p:cNvSpPr>
            <a:spLocks noGrp="1"/>
          </p:cNvSpPr>
          <p:nvPr>
            <p:ph type="sldNum" sz="quarter" idx="12"/>
          </p:nvPr>
        </p:nvSpPr>
        <p:spPr/>
        <p:txBody>
          <a:bodyPr/>
          <a:lstStyle/>
          <a:p>
            <a:fld id="{2FE4BEAE-71E5-4786-98D9-BEF12D8513B2}" type="slidenum">
              <a:rPr lang="pt-PT" smtClean="0"/>
              <a:t>14</a:t>
            </a:fld>
            <a:endParaRPr lang="pt-PT"/>
          </a:p>
        </p:txBody>
      </p:sp>
    </p:spTree>
    <p:extLst>
      <p:ext uri="{BB962C8B-B14F-4D97-AF65-F5344CB8AC3E}">
        <p14:creationId xmlns:p14="http://schemas.microsoft.com/office/powerpoint/2010/main" val="27131809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245856"/>
            <a:ext cx="10515600" cy="787814"/>
          </a:xfrm>
        </p:spPr>
        <p:txBody>
          <a:bodyPr>
            <a:noAutofit/>
          </a:bodyPr>
          <a:lstStyle/>
          <a:p>
            <a:r>
              <a:rPr lang="pt-PT" sz="3200" b="1" dirty="0">
                <a:latin typeface="+mn-lt"/>
              </a:rPr>
              <a:t>2.3 Limits </a:t>
            </a:r>
            <a:r>
              <a:rPr lang="pt-PT" sz="3200" b="1" dirty="0" err="1">
                <a:latin typeface="+mn-lt"/>
              </a:rPr>
              <a:t>of</a:t>
            </a:r>
            <a:r>
              <a:rPr lang="pt-PT" sz="3200" b="1" dirty="0">
                <a:latin typeface="+mn-lt"/>
              </a:rPr>
              <a:t> </a:t>
            </a:r>
            <a:r>
              <a:rPr lang="pt-PT" sz="3200" b="1" dirty="0" err="1">
                <a:latin typeface="+mn-lt"/>
              </a:rPr>
              <a:t>confidence</a:t>
            </a:r>
            <a:r>
              <a:rPr lang="pt-PT" sz="3200" b="1" dirty="0">
                <a:latin typeface="+mn-lt"/>
              </a:rPr>
              <a:t>: </a:t>
            </a:r>
            <a:r>
              <a:rPr lang="pt-PT" sz="3200" b="1" dirty="0" err="1">
                <a:latin typeface="+mn-lt"/>
              </a:rPr>
              <a:t>the</a:t>
            </a:r>
            <a:r>
              <a:rPr lang="pt-PT" sz="3200" b="1" dirty="0">
                <a:latin typeface="+mn-lt"/>
              </a:rPr>
              <a:t> </a:t>
            </a:r>
            <a:r>
              <a:rPr lang="pt-PT" sz="3200" b="1" dirty="0" err="1">
                <a:latin typeface="+mn-lt"/>
              </a:rPr>
              <a:t>example</a:t>
            </a:r>
            <a:r>
              <a:rPr lang="pt-PT" sz="3200" b="1" dirty="0">
                <a:latin typeface="+mn-lt"/>
              </a:rPr>
              <a:t> </a:t>
            </a:r>
            <a:r>
              <a:rPr lang="pt-PT" sz="3200" b="1" dirty="0" err="1">
                <a:latin typeface="+mn-lt"/>
              </a:rPr>
              <a:t>of</a:t>
            </a:r>
            <a:r>
              <a:rPr lang="pt-PT" sz="3200" b="1" dirty="0">
                <a:latin typeface="+mn-lt"/>
              </a:rPr>
              <a:t> 2022 </a:t>
            </a:r>
            <a:r>
              <a:rPr lang="pt-PT" sz="3200" b="1" dirty="0" err="1">
                <a:latin typeface="+mn-lt"/>
              </a:rPr>
              <a:t>inflation</a:t>
            </a:r>
            <a:endParaRPr lang="pt-PT" sz="3200" b="1" dirty="0">
              <a:latin typeface="+mn-lt"/>
            </a:endParaRPr>
          </a:p>
        </p:txBody>
      </p:sp>
      <p:sp>
        <p:nvSpPr>
          <p:cNvPr id="3" name="Marcador de Posição de Conteúdo 2"/>
          <p:cNvSpPr>
            <a:spLocks noGrp="1"/>
          </p:cNvSpPr>
          <p:nvPr>
            <p:ph idx="1"/>
          </p:nvPr>
        </p:nvSpPr>
        <p:spPr>
          <a:xfrm>
            <a:off x="397986" y="1169482"/>
            <a:ext cx="11396027" cy="4795424"/>
          </a:xfrm>
        </p:spPr>
        <p:txBody>
          <a:bodyPr>
            <a:noAutofit/>
          </a:bodyPr>
          <a:lstStyle/>
          <a:p>
            <a:pPr algn="just"/>
            <a:r>
              <a:rPr lang="en-GB" sz="2400" dirty="0"/>
              <a:t>Inflation in the Eurozone (and elsewhere in the world) skyrocketed in 2022 to close to 10%.</a:t>
            </a:r>
          </a:p>
          <a:p>
            <a:pPr algn="just"/>
            <a:endParaRPr lang="en-GB" sz="2400" dirty="0"/>
          </a:p>
          <a:p>
            <a:pPr algn="just"/>
            <a:r>
              <a:rPr lang="en-GB" sz="2400" dirty="0"/>
              <a:t>The ECBs mandate is to keep inflation at 2%</a:t>
            </a:r>
          </a:p>
          <a:p>
            <a:pPr algn="just"/>
            <a:endParaRPr lang="en-GB" sz="2400" dirty="0"/>
          </a:p>
          <a:p>
            <a:pPr algn="just"/>
            <a:r>
              <a:rPr lang="en-GB" sz="2400" dirty="0"/>
              <a:t>What is at stake if the ECB did not raise interest rates is its credibility.</a:t>
            </a:r>
          </a:p>
          <a:p>
            <a:pPr algn="just"/>
            <a:endParaRPr lang="en-GB" sz="2400" dirty="0"/>
          </a:p>
          <a:p>
            <a:pPr algn="just"/>
            <a:r>
              <a:rPr lang="en-GB" sz="2400" dirty="0"/>
              <a:t>If the ECB let’s inflation roam, its credibility will be affected, and agents will no longer anchor their expectations at 2%. </a:t>
            </a:r>
          </a:p>
          <a:p>
            <a:pPr algn="just"/>
            <a:endParaRPr lang="en-GB" sz="2400" dirty="0"/>
          </a:p>
          <a:p>
            <a:pPr algn="just"/>
            <a:r>
              <a:rPr lang="en-GB" sz="2400" dirty="0"/>
              <a:t>This will result in an ineffective ECB.</a:t>
            </a:r>
          </a:p>
          <a:p>
            <a:pPr algn="just"/>
            <a:endParaRPr lang="en-GB" sz="2400" dirty="0"/>
          </a:p>
          <a:p>
            <a:pPr algn="just"/>
            <a:r>
              <a:rPr lang="en-GB" sz="2400" dirty="0"/>
              <a:t>Other examples – can we trust government’s commitments to 2% budget deficit?</a:t>
            </a:r>
            <a:endParaRPr lang="en-GB" sz="2000" dirty="0"/>
          </a:p>
          <a:p>
            <a:pPr algn="just"/>
            <a:endParaRPr lang="en-GB" sz="2000" dirty="0"/>
          </a:p>
          <a:p>
            <a:pPr algn="just"/>
            <a:endParaRPr lang="en-GB" sz="2000" dirty="0"/>
          </a:p>
          <a:p>
            <a:pPr algn="just"/>
            <a:endParaRPr lang="en-US" sz="2000" dirty="0"/>
          </a:p>
          <a:p>
            <a:pPr algn="just"/>
            <a:endParaRPr lang="en-US" sz="2000" dirty="0"/>
          </a:p>
          <a:p>
            <a:pPr algn="just"/>
            <a:endParaRPr lang="en-US" sz="2000" dirty="0"/>
          </a:p>
        </p:txBody>
      </p:sp>
      <p:sp>
        <p:nvSpPr>
          <p:cNvPr id="4" name="Slide Number Placeholder 3"/>
          <p:cNvSpPr>
            <a:spLocks noGrp="1"/>
          </p:cNvSpPr>
          <p:nvPr>
            <p:ph type="sldNum" sz="quarter" idx="12"/>
          </p:nvPr>
        </p:nvSpPr>
        <p:spPr/>
        <p:txBody>
          <a:bodyPr/>
          <a:lstStyle/>
          <a:p>
            <a:fld id="{2FE4BEAE-71E5-4786-98D9-BEF12D8513B2}" type="slidenum">
              <a:rPr lang="pt-PT" smtClean="0"/>
              <a:t>15</a:t>
            </a:fld>
            <a:endParaRPr lang="pt-PT"/>
          </a:p>
        </p:txBody>
      </p:sp>
    </p:spTree>
    <p:extLst>
      <p:ext uri="{BB962C8B-B14F-4D97-AF65-F5344CB8AC3E}">
        <p14:creationId xmlns:p14="http://schemas.microsoft.com/office/powerpoint/2010/main" val="17131103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245856"/>
            <a:ext cx="10515600" cy="787814"/>
          </a:xfrm>
        </p:spPr>
        <p:txBody>
          <a:bodyPr>
            <a:noAutofit/>
          </a:bodyPr>
          <a:lstStyle/>
          <a:p>
            <a:r>
              <a:rPr lang="pt-PT" sz="3200" b="1" dirty="0">
                <a:latin typeface="+mn-lt"/>
              </a:rPr>
              <a:t>2.4 </a:t>
            </a:r>
            <a:r>
              <a:rPr lang="pt-PT" sz="3200" b="1" dirty="0" err="1">
                <a:latin typeface="+mn-lt"/>
              </a:rPr>
              <a:t>Limits</a:t>
            </a:r>
            <a:r>
              <a:rPr lang="pt-PT" sz="3200" b="1" dirty="0">
                <a:latin typeface="+mn-lt"/>
              </a:rPr>
              <a:t> </a:t>
            </a:r>
            <a:r>
              <a:rPr lang="pt-PT" sz="3200" b="1" dirty="0" err="1">
                <a:latin typeface="+mn-lt"/>
              </a:rPr>
              <a:t>of</a:t>
            </a:r>
            <a:r>
              <a:rPr lang="pt-PT" sz="3200" b="1" dirty="0">
                <a:latin typeface="+mn-lt"/>
              </a:rPr>
              <a:t> </a:t>
            </a:r>
            <a:r>
              <a:rPr lang="pt-PT" sz="3200" b="1" dirty="0" err="1">
                <a:latin typeface="+mn-lt"/>
              </a:rPr>
              <a:t>information</a:t>
            </a:r>
            <a:endParaRPr lang="pt-PT" sz="3200" b="1" dirty="0">
              <a:latin typeface="+mn-lt"/>
            </a:endParaRPr>
          </a:p>
        </p:txBody>
      </p:sp>
      <p:sp>
        <p:nvSpPr>
          <p:cNvPr id="3" name="Marcador de Posição de Conteúdo 2"/>
          <p:cNvSpPr>
            <a:spLocks noGrp="1"/>
          </p:cNvSpPr>
          <p:nvPr>
            <p:ph idx="1"/>
          </p:nvPr>
        </p:nvSpPr>
        <p:spPr>
          <a:xfrm>
            <a:off x="555567" y="1315037"/>
            <a:ext cx="10515600" cy="4795424"/>
          </a:xfrm>
        </p:spPr>
        <p:txBody>
          <a:bodyPr>
            <a:normAutofit fontScale="92500"/>
          </a:bodyPr>
          <a:lstStyle/>
          <a:p>
            <a:pPr marL="0" indent="0" algn="just">
              <a:buNone/>
            </a:pPr>
            <a:r>
              <a:rPr lang="en-GB" sz="2400" b="1" dirty="0"/>
              <a:t>Agents need to have the right incentives. This limits the ability to implement the policy:</a:t>
            </a:r>
          </a:p>
          <a:p>
            <a:pPr algn="just"/>
            <a:r>
              <a:rPr lang="en-GB" sz="2400" b="1" dirty="0"/>
              <a:t>Asymmetric information</a:t>
            </a:r>
            <a:r>
              <a:rPr lang="en-GB" sz="2400" dirty="0"/>
              <a:t>: between agents (imperfect information). The government does not know everything (failure of centralized planning). When public or private agents have privileged information and use it strategically, the decision-maker is in a situation of inferiority and his decisions are sub-optimal (e.</a:t>
            </a:r>
            <a:r>
              <a:rPr lang="en-US" sz="2400" dirty="0"/>
              <a:t>g. </a:t>
            </a:r>
            <a:r>
              <a:rPr lang="en-US" sz="2400" b="1" dirty="0"/>
              <a:t>principal-agent contract problem </a:t>
            </a:r>
            <a:r>
              <a:rPr lang="en-US" sz="2400" dirty="0"/>
              <a:t>in contract theory). This is also valid in the private sector.</a:t>
            </a:r>
          </a:p>
          <a:p>
            <a:pPr algn="just"/>
            <a:endParaRPr lang="en-US" sz="2400" dirty="0"/>
          </a:p>
          <a:p>
            <a:pPr algn="just"/>
            <a:r>
              <a:rPr lang="en-US" sz="2400" b="1" dirty="0"/>
              <a:t>Incentive-compatible contracts: </a:t>
            </a:r>
            <a:r>
              <a:rPr lang="en-US" sz="2400" dirty="0"/>
              <a:t>in public service delivery have an important role in the context of asymmetric information as explained by </a:t>
            </a:r>
            <a:r>
              <a:rPr lang="en-US" sz="2400" i="1" dirty="0"/>
              <a:t>contract theory </a:t>
            </a:r>
            <a:r>
              <a:rPr lang="en-US" sz="2400" dirty="0"/>
              <a:t>(i.e. set contracts that align incentives of principal and agents).</a:t>
            </a:r>
          </a:p>
          <a:p>
            <a:pPr algn="just"/>
            <a:endParaRPr lang="pt-PT" sz="2400" dirty="0"/>
          </a:p>
          <a:p>
            <a:pPr algn="just"/>
            <a:r>
              <a:rPr lang="pt-PT" sz="2400" dirty="0" err="1"/>
              <a:t>Common</a:t>
            </a:r>
            <a:r>
              <a:rPr lang="pt-PT" sz="2400" dirty="0"/>
              <a:t> </a:t>
            </a:r>
            <a:r>
              <a:rPr lang="pt-PT" sz="2400" dirty="0" err="1"/>
              <a:t>examples</a:t>
            </a:r>
            <a:r>
              <a:rPr lang="pt-PT" sz="2400" dirty="0"/>
              <a:t> </a:t>
            </a:r>
            <a:r>
              <a:rPr lang="pt-PT" sz="2400" dirty="0" err="1"/>
              <a:t>include</a:t>
            </a:r>
            <a:r>
              <a:rPr lang="pt-PT" sz="2400" dirty="0"/>
              <a:t> </a:t>
            </a:r>
            <a:r>
              <a:rPr lang="pt-PT" sz="2400" dirty="0" err="1"/>
              <a:t>regulation</a:t>
            </a:r>
            <a:r>
              <a:rPr lang="pt-PT" sz="2400" dirty="0"/>
              <a:t> (e.g. Brisa) </a:t>
            </a:r>
            <a:r>
              <a:rPr lang="pt-PT" sz="2400" dirty="0" err="1"/>
              <a:t>and</a:t>
            </a:r>
            <a:r>
              <a:rPr lang="pt-PT" sz="2400" dirty="0"/>
              <a:t> </a:t>
            </a:r>
            <a:r>
              <a:rPr lang="pt-PT" sz="2400" dirty="0" err="1"/>
              <a:t>public-private</a:t>
            </a:r>
            <a:r>
              <a:rPr lang="pt-PT" sz="2400" dirty="0"/>
              <a:t> </a:t>
            </a:r>
            <a:r>
              <a:rPr lang="pt-PT" sz="2400" dirty="0" err="1"/>
              <a:t>partnerships</a:t>
            </a:r>
            <a:r>
              <a:rPr lang="pt-PT" sz="2400" dirty="0"/>
              <a:t> in </a:t>
            </a:r>
            <a:r>
              <a:rPr lang="pt-PT" sz="2400" dirty="0" err="1"/>
              <a:t>the</a:t>
            </a:r>
            <a:r>
              <a:rPr lang="pt-PT" sz="2400" dirty="0"/>
              <a:t> </a:t>
            </a:r>
            <a:r>
              <a:rPr lang="pt-PT" sz="2400" dirty="0" err="1"/>
              <a:t>fields</a:t>
            </a:r>
            <a:r>
              <a:rPr lang="pt-PT" sz="2400" dirty="0"/>
              <a:t> </a:t>
            </a:r>
            <a:r>
              <a:rPr lang="pt-PT" sz="2400" dirty="0" err="1"/>
              <a:t>of</a:t>
            </a:r>
            <a:r>
              <a:rPr lang="pt-PT" sz="2400" dirty="0"/>
              <a:t> </a:t>
            </a:r>
            <a:r>
              <a:rPr lang="pt-PT" sz="2400" dirty="0" err="1"/>
              <a:t>infrastructure</a:t>
            </a:r>
            <a:r>
              <a:rPr lang="pt-PT" sz="2400" dirty="0"/>
              <a:t>, </a:t>
            </a:r>
            <a:r>
              <a:rPr lang="pt-PT" sz="2400" dirty="0" err="1"/>
              <a:t>health</a:t>
            </a:r>
            <a:r>
              <a:rPr lang="pt-PT" sz="2400" dirty="0"/>
              <a:t>, </a:t>
            </a:r>
            <a:r>
              <a:rPr lang="pt-PT" sz="2400" dirty="0" err="1"/>
              <a:t>education</a:t>
            </a:r>
            <a:r>
              <a:rPr lang="pt-PT" sz="2400" dirty="0"/>
              <a:t>, </a:t>
            </a:r>
            <a:endParaRPr lang="en-US" sz="2400" dirty="0"/>
          </a:p>
          <a:p>
            <a:pPr algn="just"/>
            <a:endParaRPr lang="en-US" sz="2400" dirty="0"/>
          </a:p>
          <a:p>
            <a:pPr algn="just"/>
            <a:endParaRPr lang="en-US" sz="2400" dirty="0"/>
          </a:p>
        </p:txBody>
      </p:sp>
      <p:sp>
        <p:nvSpPr>
          <p:cNvPr id="4" name="Slide Number Placeholder 3"/>
          <p:cNvSpPr>
            <a:spLocks noGrp="1"/>
          </p:cNvSpPr>
          <p:nvPr>
            <p:ph type="sldNum" sz="quarter" idx="12"/>
          </p:nvPr>
        </p:nvSpPr>
        <p:spPr/>
        <p:txBody>
          <a:bodyPr/>
          <a:lstStyle/>
          <a:p>
            <a:fld id="{2FE4BEAE-71E5-4786-98D9-BEF12D8513B2}" type="slidenum">
              <a:rPr lang="pt-PT" smtClean="0"/>
              <a:t>16</a:t>
            </a:fld>
            <a:endParaRPr lang="pt-PT"/>
          </a:p>
        </p:txBody>
      </p:sp>
    </p:spTree>
    <p:extLst>
      <p:ext uri="{BB962C8B-B14F-4D97-AF65-F5344CB8AC3E}">
        <p14:creationId xmlns:p14="http://schemas.microsoft.com/office/powerpoint/2010/main" val="31605545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245856"/>
            <a:ext cx="10515600" cy="787814"/>
          </a:xfrm>
        </p:spPr>
        <p:txBody>
          <a:bodyPr>
            <a:noAutofit/>
          </a:bodyPr>
          <a:lstStyle/>
          <a:p>
            <a:r>
              <a:rPr lang="pt-PT" sz="3200" b="1" dirty="0">
                <a:latin typeface="+mn-lt"/>
              </a:rPr>
              <a:t>2.5 </a:t>
            </a:r>
            <a:r>
              <a:rPr lang="pt-PT" sz="3200" b="1" dirty="0" err="1">
                <a:latin typeface="+mn-lt"/>
              </a:rPr>
              <a:t>Limits</a:t>
            </a:r>
            <a:r>
              <a:rPr lang="pt-PT" sz="3200" b="1" dirty="0">
                <a:latin typeface="+mn-lt"/>
              </a:rPr>
              <a:t> </a:t>
            </a:r>
            <a:r>
              <a:rPr lang="pt-PT" sz="3200" b="1" dirty="0" err="1">
                <a:latin typeface="+mn-lt"/>
              </a:rPr>
              <a:t>of</a:t>
            </a:r>
            <a:r>
              <a:rPr lang="pt-PT" sz="3200" b="1" dirty="0">
                <a:latin typeface="+mn-lt"/>
              </a:rPr>
              <a:t> </a:t>
            </a:r>
            <a:r>
              <a:rPr lang="pt-PT" sz="3200" b="1" dirty="0" err="1">
                <a:latin typeface="+mn-lt"/>
              </a:rPr>
              <a:t>benevolence</a:t>
            </a:r>
            <a:endParaRPr lang="pt-PT" sz="3200" b="1" dirty="0">
              <a:latin typeface="+mn-lt"/>
            </a:endParaRPr>
          </a:p>
        </p:txBody>
      </p:sp>
      <p:sp>
        <p:nvSpPr>
          <p:cNvPr id="3" name="Marcador de Posição de Conteúdo 2"/>
          <p:cNvSpPr>
            <a:spLocks noGrp="1"/>
          </p:cNvSpPr>
          <p:nvPr>
            <p:ph idx="1"/>
          </p:nvPr>
        </p:nvSpPr>
        <p:spPr>
          <a:xfrm>
            <a:off x="285110" y="1304127"/>
            <a:ext cx="11068690" cy="5135310"/>
          </a:xfrm>
        </p:spPr>
        <p:txBody>
          <a:bodyPr>
            <a:noAutofit/>
          </a:bodyPr>
          <a:lstStyle/>
          <a:p>
            <a:pPr marL="0" indent="0" algn="just">
              <a:buNone/>
            </a:pPr>
            <a:r>
              <a:rPr lang="en-GB" sz="2600" b="1" dirty="0"/>
              <a:t>The assumption that the government is a “frictionless device” working in the best interest of society is naïve.</a:t>
            </a:r>
          </a:p>
          <a:p>
            <a:pPr algn="just"/>
            <a:r>
              <a:rPr lang="en-GB" sz="2600" dirty="0"/>
              <a:t>Five reasons why government may depart from society’s general interest:</a:t>
            </a:r>
          </a:p>
          <a:p>
            <a:pPr marL="514350" indent="-514350" algn="just">
              <a:buFont typeface="+mj-lt"/>
              <a:buAutoNum type="arabicPeriod"/>
            </a:pPr>
            <a:r>
              <a:rPr lang="en-GB" sz="2000" dirty="0"/>
              <a:t>Exposure to </a:t>
            </a:r>
            <a:r>
              <a:rPr lang="en-GB" sz="2000" b="1" dirty="0"/>
              <a:t>opinion polls, short mandates</a:t>
            </a:r>
            <a:r>
              <a:rPr lang="en-GB" sz="2000" dirty="0"/>
              <a:t>, or </a:t>
            </a:r>
            <a:r>
              <a:rPr lang="en-GB" sz="2000" b="1" dirty="0"/>
              <a:t>threat of losing a majority in parliament </a:t>
            </a:r>
            <a:r>
              <a:rPr lang="en-GB" sz="2000" dirty="0"/>
              <a:t>makes politicians vulnerable to lack of credibility and time inconsistency</a:t>
            </a:r>
          </a:p>
          <a:p>
            <a:pPr marL="514350" indent="-514350" algn="just">
              <a:buFont typeface="+mj-lt"/>
              <a:buAutoNum type="arabicPeriod"/>
            </a:pPr>
            <a:r>
              <a:rPr lang="en-GB" sz="2000" dirty="0"/>
              <a:t>Exposure to </a:t>
            </a:r>
            <a:r>
              <a:rPr lang="en-GB" sz="2000" b="1" dirty="0"/>
              <a:t>pressures from interest groups </a:t>
            </a:r>
            <a:r>
              <a:rPr lang="en-GB" sz="2000" dirty="0"/>
              <a:t>(e.g. minister of agriculture may be an advocate for farmers. </a:t>
            </a:r>
            <a:r>
              <a:rPr lang="en-GB" sz="2000" dirty="0" err="1"/>
              <a:t>Labor</a:t>
            </a:r>
            <a:r>
              <a:rPr lang="en-GB" sz="2000" dirty="0"/>
              <a:t> minister for </a:t>
            </a:r>
            <a:r>
              <a:rPr lang="en-GB" sz="2000" dirty="0" err="1"/>
              <a:t>atrade</a:t>
            </a:r>
            <a:r>
              <a:rPr lang="en-GB" sz="2000" dirty="0"/>
              <a:t> unions, MPs lobbying for private companies). The taxes of all taxpayers benefit only a few (pork-barrel politics). Rent seeking and regulatory capture.</a:t>
            </a:r>
          </a:p>
          <a:p>
            <a:pPr marL="514350" indent="-514350" algn="just">
              <a:buFont typeface="+mj-lt"/>
              <a:buAutoNum type="arabicPeriod"/>
            </a:pPr>
            <a:r>
              <a:rPr lang="en-GB" sz="2000" dirty="0"/>
              <a:t>Governments are subject to re-election and may act in an opportunistic way to </a:t>
            </a:r>
            <a:r>
              <a:rPr lang="en-GB" sz="2000" b="1" dirty="0"/>
              <a:t>seek re-election </a:t>
            </a:r>
            <a:r>
              <a:rPr lang="en-GB" sz="2000" dirty="0"/>
              <a:t>by lowering taxes just before poll, by increasing its expenditures, or by delaying difficult decision (see political business cycle theory)</a:t>
            </a:r>
          </a:p>
          <a:p>
            <a:pPr marL="514350" indent="-514350" algn="just">
              <a:buFont typeface="+mj-lt"/>
              <a:buAutoNum type="arabicPeriod"/>
            </a:pPr>
            <a:r>
              <a:rPr lang="en-GB" sz="2000" dirty="0"/>
              <a:t>Governments are not only </a:t>
            </a:r>
            <a:r>
              <a:rPr lang="en-GB" sz="2000" b="1" dirty="0"/>
              <a:t>accountable to citizens but also to their supporters and parties </a:t>
            </a:r>
            <a:r>
              <a:rPr lang="en-GB" sz="2000" dirty="0"/>
              <a:t>–so, they can be partisan and favour the majority that supports them rather than general interest. This can lead to excessive public spending and debt (partisan politics).</a:t>
            </a:r>
          </a:p>
          <a:p>
            <a:pPr marL="514350" indent="-514350" algn="just">
              <a:buFont typeface="+mj-lt"/>
              <a:buAutoNum type="arabicPeriod"/>
            </a:pPr>
            <a:r>
              <a:rPr lang="en-GB" sz="2000" dirty="0"/>
              <a:t>Divisions between regions, ethnic or social groups may lead to inefficient spending, and excessive public spending and debt</a:t>
            </a:r>
          </a:p>
          <a:p>
            <a:pPr marL="514350" indent="-514350" algn="just">
              <a:buFont typeface="+mj-lt"/>
              <a:buAutoNum type="arabicPeriod"/>
            </a:pPr>
            <a:endParaRPr lang="en-US" sz="2600" dirty="0"/>
          </a:p>
          <a:p>
            <a:pPr algn="just"/>
            <a:endParaRPr lang="en-US" sz="2600" dirty="0"/>
          </a:p>
          <a:p>
            <a:pPr algn="just"/>
            <a:endParaRPr lang="en-US" sz="2600" dirty="0"/>
          </a:p>
        </p:txBody>
      </p:sp>
      <p:sp>
        <p:nvSpPr>
          <p:cNvPr id="4" name="Slide Number Placeholder 3"/>
          <p:cNvSpPr>
            <a:spLocks noGrp="1"/>
          </p:cNvSpPr>
          <p:nvPr>
            <p:ph type="sldNum" sz="quarter" idx="12"/>
          </p:nvPr>
        </p:nvSpPr>
        <p:spPr/>
        <p:txBody>
          <a:bodyPr/>
          <a:lstStyle/>
          <a:p>
            <a:fld id="{2FE4BEAE-71E5-4786-98D9-BEF12D8513B2}" type="slidenum">
              <a:rPr lang="pt-PT" smtClean="0"/>
              <a:t>17</a:t>
            </a:fld>
            <a:endParaRPr lang="pt-PT"/>
          </a:p>
        </p:txBody>
      </p:sp>
    </p:spTree>
    <p:extLst>
      <p:ext uri="{BB962C8B-B14F-4D97-AF65-F5344CB8AC3E}">
        <p14:creationId xmlns:p14="http://schemas.microsoft.com/office/powerpoint/2010/main" val="2312426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245856"/>
            <a:ext cx="10515600" cy="787814"/>
          </a:xfrm>
        </p:spPr>
        <p:txBody>
          <a:bodyPr>
            <a:noAutofit/>
          </a:bodyPr>
          <a:lstStyle/>
          <a:p>
            <a:r>
              <a:rPr lang="pt-PT" sz="3200" b="1" dirty="0">
                <a:latin typeface="+mn-lt"/>
              </a:rPr>
              <a:t>2.5 </a:t>
            </a:r>
            <a:r>
              <a:rPr lang="pt-PT" sz="3200" b="1" dirty="0" err="1">
                <a:latin typeface="+mn-lt"/>
              </a:rPr>
              <a:t>Limits</a:t>
            </a:r>
            <a:r>
              <a:rPr lang="pt-PT" sz="3200" b="1" dirty="0">
                <a:latin typeface="+mn-lt"/>
              </a:rPr>
              <a:t> </a:t>
            </a:r>
            <a:r>
              <a:rPr lang="pt-PT" sz="3200" b="1" dirty="0" err="1">
                <a:latin typeface="+mn-lt"/>
              </a:rPr>
              <a:t>of</a:t>
            </a:r>
            <a:r>
              <a:rPr lang="pt-PT" sz="3200" b="1" dirty="0">
                <a:latin typeface="+mn-lt"/>
              </a:rPr>
              <a:t> </a:t>
            </a:r>
            <a:r>
              <a:rPr lang="pt-PT" sz="3200" b="1" dirty="0" err="1">
                <a:latin typeface="+mn-lt"/>
              </a:rPr>
              <a:t>benevolence</a:t>
            </a:r>
            <a:endParaRPr lang="pt-PT" sz="3200" b="1" dirty="0">
              <a:latin typeface="+mn-lt"/>
            </a:endParaRPr>
          </a:p>
        </p:txBody>
      </p:sp>
      <p:sp>
        <p:nvSpPr>
          <p:cNvPr id="3" name="Marcador de Posição de Conteúdo 2"/>
          <p:cNvSpPr>
            <a:spLocks noGrp="1"/>
          </p:cNvSpPr>
          <p:nvPr>
            <p:ph idx="1"/>
          </p:nvPr>
        </p:nvSpPr>
        <p:spPr>
          <a:xfrm>
            <a:off x="273387" y="1304127"/>
            <a:ext cx="11068690" cy="5135310"/>
          </a:xfrm>
        </p:spPr>
        <p:txBody>
          <a:bodyPr>
            <a:noAutofit/>
          </a:bodyPr>
          <a:lstStyle/>
          <a:p>
            <a:pPr marL="0" indent="0" algn="just">
              <a:buNone/>
            </a:pPr>
            <a:r>
              <a:rPr lang="en-GB" sz="2600" dirty="0">
                <a:latin typeface="Calibri (Body)"/>
              </a:rPr>
              <a:t>Im</a:t>
            </a:r>
            <a:r>
              <a:rPr lang="en-GB" sz="2400" dirty="0">
                <a:latin typeface="Calibri (Body)"/>
              </a:rPr>
              <a:t>plications for policy:</a:t>
            </a:r>
          </a:p>
          <a:p>
            <a:pPr algn="l"/>
            <a:r>
              <a:rPr lang="en-US" sz="2400" b="0" i="0" u="none" strike="noStrike" baseline="0" dirty="0">
                <a:latin typeface="Calibri (Body)"/>
              </a:rPr>
              <a:t>Taking on board the political dimension should not result in sheer skepticism toward economic policy. </a:t>
            </a:r>
          </a:p>
          <a:p>
            <a:pPr algn="l"/>
            <a:endParaRPr lang="en-US" sz="2400" b="0" i="0" u="none" strike="noStrike" baseline="0" dirty="0">
              <a:latin typeface="Calibri (Body)"/>
            </a:endParaRPr>
          </a:p>
          <a:p>
            <a:pPr algn="l"/>
            <a:r>
              <a:rPr lang="en-US" sz="2400" b="0" i="0" u="none" strike="noStrike" baseline="0" dirty="0">
                <a:latin typeface="Calibri (Body)"/>
              </a:rPr>
              <a:t>It merely acknowledges </a:t>
            </a:r>
            <a:r>
              <a:rPr lang="en-GB" sz="2400" dirty="0">
                <a:latin typeface="Calibri (Body)"/>
              </a:rPr>
              <a:t>that </a:t>
            </a:r>
            <a:r>
              <a:rPr lang="en-GB" sz="2400" b="1" dirty="0">
                <a:latin typeface="Calibri (Body)"/>
              </a:rPr>
              <a:t>political institutions shape economic outcomes</a:t>
            </a:r>
            <a:r>
              <a:rPr lang="en-GB" sz="2400" dirty="0">
                <a:latin typeface="Calibri (Body)"/>
              </a:rPr>
              <a:t>, which means they should be structured so that the outcome of political processes corresponds to that of the general interest</a:t>
            </a:r>
          </a:p>
          <a:p>
            <a:pPr algn="l"/>
            <a:endParaRPr lang="en-GB" sz="2400" dirty="0">
              <a:latin typeface="Calibri (Body)"/>
            </a:endParaRPr>
          </a:p>
          <a:p>
            <a:pPr algn="just"/>
            <a:r>
              <a:rPr lang="en-GB" sz="2400" dirty="0"/>
              <a:t>The </a:t>
            </a:r>
            <a:r>
              <a:rPr lang="en-GB" sz="2400" b="1" dirty="0"/>
              <a:t>political economy approach can help in designing and adopting policy institutions that are conducive to socially desirable outcomes</a:t>
            </a:r>
          </a:p>
          <a:p>
            <a:pPr algn="just"/>
            <a:endParaRPr lang="en-GB" sz="2400" dirty="0"/>
          </a:p>
          <a:p>
            <a:pPr marL="0" indent="0" algn="just">
              <a:buNone/>
            </a:pPr>
            <a:endParaRPr lang="en-US" sz="2600" dirty="0"/>
          </a:p>
          <a:p>
            <a:pPr algn="just"/>
            <a:endParaRPr lang="en-US" sz="2600" dirty="0"/>
          </a:p>
          <a:p>
            <a:pPr algn="just"/>
            <a:endParaRPr lang="en-US" sz="2600" dirty="0"/>
          </a:p>
        </p:txBody>
      </p:sp>
      <p:sp>
        <p:nvSpPr>
          <p:cNvPr id="4" name="Slide Number Placeholder 3"/>
          <p:cNvSpPr>
            <a:spLocks noGrp="1"/>
          </p:cNvSpPr>
          <p:nvPr>
            <p:ph type="sldNum" sz="quarter" idx="12"/>
          </p:nvPr>
        </p:nvSpPr>
        <p:spPr/>
        <p:txBody>
          <a:bodyPr/>
          <a:lstStyle/>
          <a:p>
            <a:fld id="{2FE4BEAE-71E5-4786-98D9-BEF12D8513B2}" type="slidenum">
              <a:rPr lang="pt-PT" smtClean="0"/>
              <a:t>18</a:t>
            </a:fld>
            <a:endParaRPr lang="pt-PT"/>
          </a:p>
        </p:txBody>
      </p:sp>
    </p:spTree>
    <p:extLst>
      <p:ext uri="{BB962C8B-B14F-4D97-AF65-F5344CB8AC3E}">
        <p14:creationId xmlns:p14="http://schemas.microsoft.com/office/powerpoint/2010/main" val="38812221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245856"/>
            <a:ext cx="10515600" cy="787814"/>
          </a:xfrm>
        </p:spPr>
        <p:txBody>
          <a:bodyPr>
            <a:noAutofit/>
          </a:bodyPr>
          <a:lstStyle/>
          <a:p>
            <a:r>
              <a:rPr lang="pt-PT" sz="3200" b="1" dirty="0">
                <a:latin typeface="+mn-lt"/>
              </a:rPr>
              <a:t>2.6 Policy responses</a:t>
            </a:r>
          </a:p>
        </p:txBody>
      </p:sp>
      <p:sp>
        <p:nvSpPr>
          <p:cNvPr id="3" name="Marcador de Posição de Conteúdo 2"/>
          <p:cNvSpPr>
            <a:spLocks noGrp="1"/>
          </p:cNvSpPr>
          <p:nvPr>
            <p:ph idx="1"/>
          </p:nvPr>
        </p:nvSpPr>
        <p:spPr>
          <a:xfrm>
            <a:off x="486241" y="1221040"/>
            <a:ext cx="11068690" cy="5135310"/>
          </a:xfrm>
        </p:spPr>
        <p:txBody>
          <a:bodyPr>
            <a:noAutofit/>
          </a:bodyPr>
          <a:lstStyle/>
          <a:p>
            <a:pPr algn="just"/>
            <a:r>
              <a:rPr lang="en-GB" sz="2600" dirty="0"/>
              <a:t>Such limits to economic policymaking lead to the necessity of creating adequate, politically independent, institutions and favoured a more technocratic approach to economic policy</a:t>
            </a:r>
          </a:p>
          <a:p>
            <a:pPr marL="0" indent="0" algn="just">
              <a:buNone/>
            </a:pPr>
            <a:endParaRPr lang="en-GB" sz="2600" dirty="0"/>
          </a:p>
          <a:p>
            <a:pPr algn="just"/>
            <a:r>
              <a:rPr lang="en-GB" sz="2600" dirty="0"/>
              <a:t>The last quarter of the </a:t>
            </a:r>
            <a:r>
              <a:rPr lang="en-GB" sz="2600" dirty="0" err="1"/>
              <a:t>XX</a:t>
            </a:r>
            <a:r>
              <a:rPr lang="en-GB" sz="2600" baseline="30000" dirty="0" err="1"/>
              <a:t>th</a:t>
            </a:r>
            <a:r>
              <a:rPr lang="en-GB" sz="2600" dirty="0"/>
              <a:t> century saw two major governance trends: </a:t>
            </a:r>
          </a:p>
          <a:p>
            <a:pPr marL="514350" indent="-514350" algn="just">
              <a:spcBef>
                <a:spcPts val="1200"/>
              </a:spcBef>
              <a:spcAft>
                <a:spcPts val="1200"/>
              </a:spcAft>
              <a:buFont typeface="+mj-lt"/>
              <a:buAutoNum type="arabicPeriod"/>
            </a:pPr>
            <a:r>
              <a:rPr lang="en-GB" sz="2600" dirty="0"/>
              <a:t>creation and development of a number of </a:t>
            </a:r>
            <a:r>
              <a:rPr lang="en-GB" sz="2600" b="1" dirty="0"/>
              <a:t>specialised agencies or institutions with independent policymaking or monitoring power</a:t>
            </a:r>
          </a:p>
          <a:p>
            <a:pPr marL="514350" indent="-514350" algn="just">
              <a:spcBef>
                <a:spcPts val="1200"/>
              </a:spcBef>
              <a:spcAft>
                <a:spcPts val="1200"/>
              </a:spcAft>
              <a:buFont typeface="+mj-lt"/>
              <a:buAutoNum type="arabicPeriod"/>
            </a:pPr>
            <a:r>
              <a:rPr lang="en-GB" sz="2600" dirty="0"/>
              <a:t>a significantly </a:t>
            </a:r>
            <a:r>
              <a:rPr lang="en-GB" sz="2600" b="1" dirty="0"/>
              <a:t>greater reliance on rules that constrain the behaviour of policy authorities (rules-based policy making)</a:t>
            </a:r>
          </a:p>
          <a:p>
            <a:pPr marL="0" indent="0" algn="just">
              <a:buNone/>
            </a:pPr>
            <a:endParaRPr lang="en-US" sz="2600" dirty="0"/>
          </a:p>
          <a:p>
            <a:pPr algn="just"/>
            <a:endParaRPr lang="en-US" sz="2600" dirty="0"/>
          </a:p>
          <a:p>
            <a:pPr algn="just"/>
            <a:endParaRPr lang="en-US" sz="2600" dirty="0"/>
          </a:p>
        </p:txBody>
      </p:sp>
      <p:sp>
        <p:nvSpPr>
          <p:cNvPr id="4" name="Slide Number Placeholder 3"/>
          <p:cNvSpPr>
            <a:spLocks noGrp="1"/>
          </p:cNvSpPr>
          <p:nvPr>
            <p:ph type="sldNum" sz="quarter" idx="12"/>
          </p:nvPr>
        </p:nvSpPr>
        <p:spPr/>
        <p:txBody>
          <a:bodyPr/>
          <a:lstStyle/>
          <a:p>
            <a:fld id="{2FE4BEAE-71E5-4786-98D9-BEF12D8513B2}" type="slidenum">
              <a:rPr lang="pt-PT" smtClean="0"/>
              <a:t>19</a:t>
            </a:fld>
            <a:endParaRPr lang="pt-PT"/>
          </a:p>
        </p:txBody>
      </p:sp>
    </p:spTree>
    <p:extLst>
      <p:ext uri="{BB962C8B-B14F-4D97-AF65-F5344CB8AC3E}">
        <p14:creationId xmlns:p14="http://schemas.microsoft.com/office/powerpoint/2010/main" val="3252206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777875"/>
          </a:xfrm>
        </p:spPr>
        <p:txBody>
          <a:bodyPr>
            <a:normAutofit/>
          </a:bodyPr>
          <a:lstStyle/>
          <a:p>
            <a:r>
              <a:rPr lang="pt-PT" sz="3600" b="1" dirty="0">
                <a:latin typeface="+mn-lt"/>
              </a:rPr>
              <a:t>2. </a:t>
            </a:r>
            <a:r>
              <a:rPr lang="en-US" sz="3600" b="1" dirty="0">
                <a:latin typeface="+mn-lt"/>
              </a:rPr>
              <a:t>Limits of Economic Policy in a Complex World</a:t>
            </a:r>
            <a:endParaRPr lang="pt-PT" sz="3600" b="1" dirty="0">
              <a:latin typeface="+mn-lt"/>
            </a:endParaRPr>
          </a:p>
        </p:txBody>
      </p:sp>
      <p:sp>
        <p:nvSpPr>
          <p:cNvPr id="3" name="Marcador de Posição de Conteúdo 2"/>
          <p:cNvSpPr>
            <a:spLocks noGrp="1"/>
          </p:cNvSpPr>
          <p:nvPr>
            <p:ph idx="1"/>
          </p:nvPr>
        </p:nvSpPr>
        <p:spPr>
          <a:xfrm>
            <a:off x="838200" y="1775929"/>
            <a:ext cx="10515600" cy="4351338"/>
          </a:xfrm>
        </p:spPr>
        <p:txBody>
          <a:bodyPr>
            <a:normAutofit/>
          </a:bodyPr>
          <a:lstStyle/>
          <a:p>
            <a:pPr marL="0" lvl="0" indent="0">
              <a:buNone/>
            </a:pPr>
            <a:r>
              <a:rPr lang="en-US" sz="3200" b="1" dirty="0"/>
              <a:t>2.1	Limits of knowledge</a:t>
            </a:r>
          </a:p>
          <a:p>
            <a:pPr marL="0" lvl="0" indent="0">
              <a:buNone/>
            </a:pPr>
            <a:r>
              <a:rPr lang="en-US" sz="3200" b="1" dirty="0"/>
              <a:t>2.2	Limits of representation</a:t>
            </a:r>
          </a:p>
          <a:p>
            <a:pPr marL="0" lvl="0" indent="0">
              <a:buNone/>
            </a:pPr>
            <a:r>
              <a:rPr lang="en-US" sz="3200" b="1" dirty="0"/>
              <a:t>2.3	Limits of confidence</a:t>
            </a:r>
          </a:p>
          <a:p>
            <a:pPr marL="0" lvl="0" indent="0">
              <a:buNone/>
            </a:pPr>
            <a:r>
              <a:rPr lang="en-US" sz="3200" b="1" dirty="0"/>
              <a:t>2.4	Limits of information</a:t>
            </a:r>
          </a:p>
          <a:p>
            <a:pPr marL="0" lvl="0" indent="0">
              <a:buNone/>
            </a:pPr>
            <a:r>
              <a:rPr lang="en-US" sz="3200" b="1" dirty="0"/>
              <a:t>2.5	Limits of benevolence</a:t>
            </a:r>
          </a:p>
          <a:p>
            <a:pPr marL="0" lvl="0" indent="0">
              <a:buNone/>
            </a:pPr>
            <a:r>
              <a:rPr lang="en-US" sz="3200" b="1" dirty="0"/>
              <a:t>2.6	Policy responses</a:t>
            </a:r>
          </a:p>
        </p:txBody>
      </p:sp>
      <p:sp>
        <p:nvSpPr>
          <p:cNvPr id="4" name="Slide Number Placeholder 3"/>
          <p:cNvSpPr>
            <a:spLocks noGrp="1"/>
          </p:cNvSpPr>
          <p:nvPr>
            <p:ph type="sldNum" sz="quarter" idx="12"/>
          </p:nvPr>
        </p:nvSpPr>
        <p:spPr/>
        <p:txBody>
          <a:bodyPr/>
          <a:lstStyle/>
          <a:p>
            <a:fld id="{2FE4BEAE-71E5-4786-98D9-BEF12D8513B2}" type="slidenum">
              <a:rPr lang="pt-PT" smtClean="0"/>
              <a:t>2</a:t>
            </a:fld>
            <a:endParaRPr lang="pt-PT"/>
          </a:p>
        </p:txBody>
      </p:sp>
    </p:spTree>
    <p:extLst>
      <p:ext uri="{BB962C8B-B14F-4D97-AF65-F5344CB8AC3E}">
        <p14:creationId xmlns:p14="http://schemas.microsoft.com/office/powerpoint/2010/main" val="4815526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245856"/>
            <a:ext cx="10515600" cy="787814"/>
          </a:xfrm>
        </p:spPr>
        <p:txBody>
          <a:bodyPr>
            <a:noAutofit/>
          </a:bodyPr>
          <a:lstStyle/>
          <a:p>
            <a:r>
              <a:rPr lang="pt-PT" sz="3200" b="1" dirty="0">
                <a:latin typeface="+mn-lt"/>
              </a:rPr>
              <a:t>2.6 Policy responses</a:t>
            </a:r>
          </a:p>
        </p:txBody>
      </p:sp>
      <p:sp>
        <p:nvSpPr>
          <p:cNvPr id="3" name="Marcador de Posição de Conteúdo 2"/>
          <p:cNvSpPr>
            <a:spLocks noGrp="1"/>
          </p:cNvSpPr>
          <p:nvPr>
            <p:ph idx="1"/>
          </p:nvPr>
        </p:nvSpPr>
        <p:spPr>
          <a:xfrm>
            <a:off x="285110" y="1304127"/>
            <a:ext cx="11068690" cy="5135310"/>
          </a:xfrm>
        </p:spPr>
        <p:txBody>
          <a:bodyPr>
            <a:noAutofit/>
          </a:bodyPr>
          <a:lstStyle/>
          <a:p>
            <a:pPr marL="0" indent="0" algn="just">
              <a:buNone/>
            </a:pPr>
            <a:r>
              <a:rPr lang="en-GB" sz="2600" b="1" dirty="0"/>
              <a:t>1. Delegation to independent authorities/agencies</a:t>
            </a:r>
          </a:p>
          <a:p>
            <a:pPr algn="just"/>
            <a:r>
              <a:rPr lang="en-GB" sz="2400" dirty="0"/>
              <a:t>This has become a dominant model for central banking, competition and sectoral regulation (e.g. </a:t>
            </a:r>
            <a:r>
              <a:rPr lang="en-GB" sz="2400" dirty="0" err="1"/>
              <a:t>BdP</a:t>
            </a:r>
            <a:r>
              <a:rPr lang="en-GB" sz="2400" dirty="0"/>
              <a:t>, CMVM, </a:t>
            </a:r>
            <a:r>
              <a:rPr lang="en-GB" sz="2400" dirty="0" err="1"/>
              <a:t>AdC</a:t>
            </a:r>
            <a:r>
              <a:rPr lang="en-GB" sz="2400" dirty="0"/>
              <a:t>, ERSE, </a:t>
            </a:r>
            <a:r>
              <a:rPr lang="en-GB" sz="2400" dirty="0" err="1"/>
              <a:t>Anacom</a:t>
            </a:r>
            <a:r>
              <a:rPr lang="en-GB" sz="2400" dirty="0"/>
              <a:t>…). It raises two questions:</a:t>
            </a:r>
          </a:p>
          <a:p>
            <a:pPr marL="457200" indent="-457200" algn="just">
              <a:buFont typeface="+mj-lt"/>
              <a:buAutoNum type="arabicPeriod"/>
            </a:pPr>
            <a:r>
              <a:rPr lang="en-GB" sz="2400" dirty="0"/>
              <a:t>Why and when is it preferable to remove certain fields of public decision from direct political influence? Are they independent (e.g. if nomination required)?</a:t>
            </a:r>
          </a:p>
          <a:p>
            <a:pPr marL="457200" indent="-457200" algn="just">
              <a:buFont typeface="+mj-lt"/>
              <a:buAutoNum type="arabicPeriod"/>
            </a:pPr>
            <a:r>
              <a:rPr lang="en-GB" sz="2400" dirty="0"/>
              <a:t>How to conduct economic policy in a system where policy instruments are in the hands of independents bodies that may or may not coordinate with each other?</a:t>
            </a:r>
          </a:p>
          <a:p>
            <a:pPr algn="just"/>
            <a:r>
              <a:rPr lang="en-GB" sz="2400" dirty="0"/>
              <a:t>How to balance between politics and technocrats?</a:t>
            </a:r>
          </a:p>
          <a:p>
            <a:pPr algn="just"/>
            <a:r>
              <a:rPr lang="en-GB" sz="2400" dirty="0"/>
              <a:t>In addition, we need to acknowledge the fact that </a:t>
            </a:r>
            <a:r>
              <a:rPr lang="en-GB" sz="2400" b="1" dirty="0"/>
              <a:t>independent institutions are also subject to failures as governments</a:t>
            </a:r>
            <a:r>
              <a:rPr lang="en-GB" sz="2400" dirty="0"/>
              <a:t>, e.g. insensitivity to the society’s expectations, inability to trade-off between objectives, and lack of legitimacy to deal with decisions that involve a distributional dimension, </a:t>
            </a:r>
            <a:r>
              <a:rPr lang="en-GB" sz="2400" dirty="0" err="1"/>
              <a:t>etc</a:t>
            </a:r>
            <a:endParaRPr lang="en-GB" sz="2400" dirty="0"/>
          </a:p>
          <a:p>
            <a:pPr algn="just"/>
            <a:endParaRPr lang="en-GB" sz="2600" dirty="0"/>
          </a:p>
          <a:p>
            <a:pPr marL="514350" indent="-514350" algn="just">
              <a:buFont typeface="+mj-lt"/>
              <a:buAutoNum type="arabicPeriod"/>
            </a:pPr>
            <a:endParaRPr lang="en-US" sz="2600" dirty="0"/>
          </a:p>
          <a:p>
            <a:pPr algn="just"/>
            <a:endParaRPr lang="en-US" sz="2600" dirty="0"/>
          </a:p>
          <a:p>
            <a:pPr algn="just"/>
            <a:endParaRPr lang="en-US" sz="2600" dirty="0"/>
          </a:p>
        </p:txBody>
      </p:sp>
      <p:sp>
        <p:nvSpPr>
          <p:cNvPr id="4" name="Slide Number Placeholder 3"/>
          <p:cNvSpPr>
            <a:spLocks noGrp="1"/>
          </p:cNvSpPr>
          <p:nvPr>
            <p:ph type="sldNum" sz="quarter" idx="12"/>
          </p:nvPr>
        </p:nvSpPr>
        <p:spPr/>
        <p:txBody>
          <a:bodyPr/>
          <a:lstStyle/>
          <a:p>
            <a:fld id="{2FE4BEAE-71E5-4786-98D9-BEF12D8513B2}" type="slidenum">
              <a:rPr lang="pt-PT" smtClean="0"/>
              <a:t>20</a:t>
            </a:fld>
            <a:endParaRPr lang="pt-PT"/>
          </a:p>
        </p:txBody>
      </p:sp>
    </p:spTree>
    <p:extLst>
      <p:ext uri="{BB962C8B-B14F-4D97-AF65-F5344CB8AC3E}">
        <p14:creationId xmlns:p14="http://schemas.microsoft.com/office/powerpoint/2010/main" val="10545800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245856"/>
            <a:ext cx="10515600" cy="787814"/>
          </a:xfrm>
        </p:spPr>
        <p:txBody>
          <a:bodyPr>
            <a:noAutofit/>
          </a:bodyPr>
          <a:lstStyle/>
          <a:p>
            <a:r>
              <a:rPr lang="pt-PT" sz="3200" b="1" dirty="0">
                <a:latin typeface="+mn-lt"/>
              </a:rPr>
              <a:t>2.6 Policy responses</a:t>
            </a:r>
          </a:p>
        </p:txBody>
      </p:sp>
      <p:sp>
        <p:nvSpPr>
          <p:cNvPr id="3" name="Marcador de Posição de Conteúdo 2"/>
          <p:cNvSpPr>
            <a:spLocks noGrp="1"/>
          </p:cNvSpPr>
          <p:nvPr>
            <p:ph idx="1"/>
          </p:nvPr>
        </p:nvSpPr>
        <p:spPr>
          <a:xfrm>
            <a:off x="561655" y="1329885"/>
            <a:ext cx="11068690" cy="5135310"/>
          </a:xfrm>
        </p:spPr>
        <p:txBody>
          <a:bodyPr>
            <a:noAutofit/>
          </a:bodyPr>
          <a:lstStyle/>
          <a:p>
            <a:pPr marL="0" indent="0" algn="just">
              <a:buNone/>
            </a:pPr>
            <a:r>
              <a:rPr lang="en-GB" sz="2600" b="1" dirty="0"/>
              <a:t>1. Delegation to independent authorities/agencies</a:t>
            </a:r>
          </a:p>
          <a:p>
            <a:pPr marL="0" indent="0" algn="just">
              <a:buNone/>
            </a:pPr>
            <a:r>
              <a:rPr lang="en-GB" sz="2400" dirty="0"/>
              <a:t>It is generally accepted that technocratic decision is preferable when:</a:t>
            </a:r>
          </a:p>
          <a:p>
            <a:pPr marL="457200" lvl="1" indent="0" algn="just">
              <a:lnSpc>
                <a:spcPct val="100000"/>
              </a:lnSpc>
              <a:spcBef>
                <a:spcPts val="0"/>
              </a:spcBef>
              <a:spcAft>
                <a:spcPts val="600"/>
              </a:spcAft>
              <a:buNone/>
            </a:pPr>
            <a:r>
              <a:rPr lang="en-GB" dirty="0"/>
              <a:t>1. The economic matter is very technical</a:t>
            </a:r>
          </a:p>
          <a:p>
            <a:pPr marL="457200" lvl="1" indent="0" algn="just">
              <a:lnSpc>
                <a:spcPct val="100000"/>
              </a:lnSpc>
              <a:spcBef>
                <a:spcPts val="0"/>
              </a:spcBef>
              <a:spcAft>
                <a:spcPts val="600"/>
              </a:spcAft>
              <a:buNone/>
            </a:pPr>
            <a:r>
              <a:rPr lang="en-GB" dirty="0"/>
              <a:t>2. Social preferences are stable and performance criteria are well-defined</a:t>
            </a:r>
          </a:p>
          <a:p>
            <a:pPr marL="457200" lvl="1" indent="0" algn="just">
              <a:lnSpc>
                <a:spcPct val="100000"/>
              </a:lnSpc>
              <a:spcBef>
                <a:spcPts val="0"/>
              </a:spcBef>
              <a:spcAft>
                <a:spcPts val="600"/>
              </a:spcAft>
              <a:buNone/>
            </a:pPr>
            <a:r>
              <a:rPr lang="en-GB" dirty="0"/>
              <a:t>3. The decisions in question and their effects are not easily observable by voters (</a:t>
            </a:r>
            <a:r>
              <a:rPr lang="en-GB" dirty="0" err="1"/>
              <a:t>Maskin</a:t>
            </a:r>
            <a:r>
              <a:rPr lang="en-GB" dirty="0"/>
              <a:t> and </a:t>
            </a:r>
            <a:r>
              <a:rPr lang="en-GB" dirty="0" err="1"/>
              <a:t>Tirole</a:t>
            </a:r>
            <a:r>
              <a:rPr lang="en-GB" dirty="0"/>
              <a:t>, 2004)</a:t>
            </a:r>
          </a:p>
          <a:p>
            <a:pPr marL="457200" lvl="1" indent="0" algn="just">
              <a:lnSpc>
                <a:spcPct val="100000"/>
              </a:lnSpc>
              <a:spcBef>
                <a:spcPts val="0"/>
              </a:spcBef>
              <a:spcAft>
                <a:spcPts val="600"/>
              </a:spcAft>
              <a:buNone/>
            </a:pPr>
            <a:r>
              <a:rPr lang="en-GB" dirty="0"/>
              <a:t>4. The decisions are highly vulnerable to time inconsistency (</a:t>
            </a:r>
            <a:r>
              <a:rPr lang="en-GB" dirty="0" err="1"/>
              <a:t>Alesina</a:t>
            </a:r>
            <a:r>
              <a:rPr lang="en-GB" dirty="0"/>
              <a:t> and </a:t>
            </a:r>
            <a:r>
              <a:rPr lang="en-GB" dirty="0" err="1"/>
              <a:t>Tabellini</a:t>
            </a:r>
            <a:r>
              <a:rPr lang="en-GB" dirty="0"/>
              <a:t>, 2007)</a:t>
            </a:r>
          </a:p>
          <a:p>
            <a:pPr marL="457200" lvl="1" indent="0" algn="just">
              <a:lnSpc>
                <a:spcPct val="100000"/>
              </a:lnSpc>
              <a:spcBef>
                <a:spcPts val="0"/>
              </a:spcBef>
              <a:spcAft>
                <a:spcPts val="600"/>
              </a:spcAft>
              <a:buNone/>
            </a:pPr>
            <a:r>
              <a:rPr lang="en-GB" dirty="0"/>
              <a:t>5. The decisions have a limited impact on income distribution within generations</a:t>
            </a:r>
          </a:p>
          <a:p>
            <a:pPr marL="457200" lvl="1" indent="0" algn="just">
              <a:lnSpc>
                <a:spcPct val="100000"/>
              </a:lnSpc>
              <a:spcBef>
                <a:spcPts val="0"/>
              </a:spcBef>
              <a:spcAft>
                <a:spcPts val="600"/>
              </a:spcAft>
              <a:buNone/>
            </a:pPr>
            <a:r>
              <a:rPr lang="en-GB" dirty="0"/>
              <a:t>6. The decisions do not affect the distribution of income between generations</a:t>
            </a:r>
          </a:p>
          <a:p>
            <a:pPr marL="457200" lvl="1" indent="0" algn="just">
              <a:lnSpc>
                <a:spcPct val="100000"/>
              </a:lnSpc>
              <a:spcBef>
                <a:spcPts val="0"/>
              </a:spcBef>
              <a:spcAft>
                <a:spcPts val="600"/>
              </a:spcAft>
              <a:buNone/>
            </a:pPr>
            <a:r>
              <a:rPr lang="en-GB" dirty="0"/>
              <a:t>7. The decisions do not involve trade-offs between incompatible objectives</a:t>
            </a:r>
          </a:p>
          <a:p>
            <a:pPr marL="457200" lvl="1" indent="0" algn="just">
              <a:lnSpc>
                <a:spcPct val="100000"/>
              </a:lnSpc>
              <a:spcBef>
                <a:spcPts val="0"/>
              </a:spcBef>
              <a:spcAft>
                <a:spcPts val="600"/>
              </a:spcAft>
              <a:buNone/>
            </a:pPr>
            <a:r>
              <a:rPr lang="en-GB" dirty="0"/>
              <a:t>8. The decisions benefit groups that are likely to be involved in political lobbying</a:t>
            </a:r>
          </a:p>
          <a:p>
            <a:pPr algn="just"/>
            <a:endParaRPr lang="en-GB" sz="2600" dirty="0"/>
          </a:p>
          <a:p>
            <a:pPr algn="just"/>
            <a:endParaRPr lang="en-GB" sz="2600" dirty="0"/>
          </a:p>
          <a:p>
            <a:pPr marL="514350" indent="-514350" algn="just">
              <a:buFont typeface="+mj-lt"/>
              <a:buAutoNum type="arabicPeriod"/>
            </a:pPr>
            <a:endParaRPr lang="en-US" sz="2600" dirty="0"/>
          </a:p>
          <a:p>
            <a:pPr algn="just"/>
            <a:endParaRPr lang="en-US" sz="2600" dirty="0"/>
          </a:p>
          <a:p>
            <a:pPr algn="just"/>
            <a:endParaRPr lang="en-US" sz="2600" dirty="0"/>
          </a:p>
        </p:txBody>
      </p:sp>
      <p:sp>
        <p:nvSpPr>
          <p:cNvPr id="4" name="Slide Number Placeholder 3"/>
          <p:cNvSpPr>
            <a:spLocks noGrp="1"/>
          </p:cNvSpPr>
          <p:nvPr>
            <p:ph type="sldNum" sz="quarter" idx="12"/>
          </p:nvPr>
        </p:nvSpPr>
        <p:spPr/>
        <p:txBody>
          <a:bodyPr/>
          <a:lstStyle/>
          <a:p>
            <a:fld id="{2FE4BEAE-71E5-4786-98D9-BEF12D8513B2}" type="slidenum">
              <a:rPr lang="pt-PT" smtClean="0"/>
              <a:t>21</a:t>
            </a:fld>
            <a:endParaRPr lang="pt-PT"/>
          </a:p>
        </p:txBody>
      </p:sp>
    </p:spTree>
    <p:extLst>
      <p:ext uri="{BB962C8B-B14F-4D97-AF65-F5344CB8AC3E}">
        <p14:creationId xmlns:p14="http://schemas.microsoft.com/office/powerpoint/2010/main" val="26052448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245856"/>
            <a:ext cx="10515600" cy="787814"/>
          </a:xfrm>
        </p:spPr>
        <p:txBody>
          <a:bodyPr>
            <a:noAutofit/>
          </a:bodyPr>
          <a:lstStyle/>
          <a:p>
            <a:r>
              <a:rPr lang="pt-PT" sz="3200" b="1" dirty="0">
                <a:latin typeface="+mn-lt"/>
              </a:rPr>
              <a:t>2.6 Policy responses</a:t>
            </a:r>
          </a:p>
        </p:txBody>
      </p:sp>
      <p:sp>
        <p:nvSpPr>
          <p:cNvPr id="3" name="Marcador de Posição de Conteúdo 2"/>
          <p:cNvSpPr>
            <a:spLocks noGrp="1"/>
          </p:cNvSpPr>
          <p:nvPr>
            <p:ph idx="1"/>
          </p:nvPr>
        </p:nvSpPr>
        <p:spPr>
          <a:xfrm>
            <a:off x="697234" y="1226853"/>
            <a:ext cx="11068690" cy="5135310"/>
          </a:xfrm>
        </p:spPr>
        <p:txBody>
          <a:bodyPr>
            <a:noAutofit/>
          </a:bodyPr>
          <a:lstStyle/>
          <a:p>
            <a:pPr marL="0" indent="0" algn="just">
              <a:buNone/>
            </a:pPr>
            <a:r>
              <a:rPr lang="en-GB" sz="2600" b="1" dirty="0"/>
              <a:t>1. Delegation to independent agencies</a:t>
            </a:r>
          </a:p>
          <a:p>
            <a:pPr algn="just"/>
            <a:r>
              <a:rPr lang="en-GB" sz="2400" dirty="0"/>
              <a:t>no economic policy issue completely meets the eight criteria, but they provide a useful analytical framework</a:t>
            </a:r>
          </a:p>
          <a:p>
            <a:pPr lvl="1" algn="just"/>
            <a:r>
              <a:rPr lang="en-GB" sz="2200" dirty="0"/>
              <a:t>monetary policy meets all the criteria except 7 and perhaps 5. However, the weighting of objectives can be specified in the statute of the central bank</a:t>
            </a:r>
          </a:p>
          <a:p>
            <a:pPr lvl="1" algn="just"/>
            <a:r>
              <a:rPr lang="en-GB" sz="2200" dirty="0"/>
              <a:t>fiscal policy does not satisfy criteria 2, 3, 5 and 7. These are strong reasons to keep fiscal policy within the realm of political decision-making</a:t>
            </a:r>
          </a:p>
          <a:p>
            <a:pPr algn="just"/>
            <a:endParaRPr lang="en-GB" sz="2400" dirty="0"/>
          </a:p>
          <a:p>
            <a:pPr algn="just"/>
            <a:r>
              <a:rPr lang="en-GB" sz="2400" dirty="0"/>
              <a:t>the choice between political and technocratic governance is not clear-cut. Intermediate solutions include having elected officials chose the objectives and the responsibility for implementation assigned to technocratic bodies granted operational independence</a:t>
            </a:r>
            <a:endParaRPr lang="en-GB" sz="2600" dirty="0"/>
          </a:p>
          <a:p>
            <a:pPr algn="just"/>
            <a:endParaRPr lang="en-GB" sz="2600" dirty="0"/>
          </a:p>
          <a:p>
            <a:pPr marL="514350" indent="-514350" algn="just">
              <a:buFont typeface="+mj-lt"/>
              <a:buAutoNum type="arabicPeriod"/>
            </a:pPr>
            <a:endParaRPr lang="en-US" sz="2600" dirty="0"/>
          </a:p>
          <a:p>
            <a:pPr algn="just"/>
            <a:endParaRPr lang="en-US" sz="2600" dirty="0"/>
          </a:p>
          <a:p>
            <a:pPr algn="just"/>
            <a:endParaRPr lang="en-US" sz="2600" dirty="0"/>
          </a:p>
        </p:txBody>
      </p:sp>
      <p:sp>
        <p:nvSpPr>
          <p:cNvPr id="4" name="Slide Number Placeholder 3"/>
          <p:cNvSpPr>
            <a:spLocks noGrp="1"/>
          </p:cNvSpPr>
          <p:nvPr>
            <p:ph type="sldNum" sz="quarter" idx="12"/>
          </p:nvPr>
        </p:nvSpPr>
        <p:spPr/>
        <p:txBody>
          <a:bodyPr/>
          <a:lstStyle/>
          <a:p>
            <a:fld id="{2FE4BEAE-71E5-4786-98D9-BEF12D8513B2}" type="slidenum">
              <a:rPr lang="pt-PT" smtClean="0"/>
              <a:t>22</a:t>
            </a:fld>
            <a:endParaRPr lang="pt-PT"/>
          </a:p>
        </p:txBody>
      </p:sp>
    </p:spTree>
    <p:extLst>
      <p:ext uri="{BB962C8B-B14F-4D97-AF65-F5344CB8AC3E}">
        <p14:creationId xmlns:p14="http://schemas.microsoft.com/office/powerpoint/2010/main" val="16139509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245856"/>
            <a:ext cx="10515600" cy="787814"/>
          </a:xfrm>
        </p:spPr>
        <p:txBody>
          <a:bodyPr>
            <a:noAutofit/>
          </a:bodyPr>
          <a:lstStyle/>
          <a:p>
            <a:r>
              <a:rPr lang="pt-PT" sz="3200" b="1" dirty="0">
                <a:latin typeface="+mn-lt"/>
              </a:rPr>
              <a:t>2.6 Policy responses</a:t>
            </a:r>
          </a:p>
        </p:txBody>
      </p:sp>
      <p:sp>
        <p:nvSpPr>
          <p:cNvPr id="3" name="Marcador de Posição de Conteúdo 2"/>
          <p:cNvSpPr>
            <a:spLocks noGrp="1"/>
          </p:cNvSpPr>
          <p:nvPr>
            <p:ph idx="1"/>
          </p:nvPr>
        </p:nvSpPr>
        <p:spPr>
          <a:xfrm>
            <a:off x="282076" y="1291248"/>
            <a:ext cx="11627848" cy="5135310"/>
          </a:xfrm>
        </p:spPr>
        <p:txBody>
          <a:bodyPr>
            <a:noAutofit/>
          </a:bodyPr>
          <a:lstStyle/>
          <a:p>
            <a:pPr marL="0" indent="0" algn="just">
              <a:buNone/>
            </a:pPr>
            <a:r>
              <a:rPr lang="en-GB" sz="2600" b="1" dirty="0"/>
              <a:t>2. Rules-based (vs. principles-based) policymaking</a:t>
            </a:r>
          </a:p>
          <a:p>
            <a:pPr algn="just"/>
            <a:r>
              <a:rPr lang="en-GB" sz="2400" dirty="0"/>
              <a:t>Rules are prescriptions for policymakers and other economic agents. They are </a:t>
            </a:r>
            <a:r>
              <a:rPr lang="en-GB" sz="2400" b="1" dirty="0"/>
              <a:t>stable across time, avoiding the problem of lack of credibility and time inconsistency</a:t>
            </a:r>
            <a:r>
              <a:rPr lang="en-GB" sz="2400" dirty="0"/>
              <a:t> </a:t>
            </a:r>
          </a:p>
          <a:p>
            <a:pPr algn="just"/>
            <a:endParaRPr lang="en-GB" sz="2400" dirty="0"/>
          </a:p>
          <a:p>
            <a:pPr algn="just"/>
            <a:r>
              <a:rPr lang="en-GB" sz="2400" dirty="0"/>
              <a:t>Rules-based governance has received much attention in the field of firm regulation, with debate on rule- vs. principles-based regulation</a:t>
            </a:r>
          </a:p>
          <a:p>
            <a:pPr lvl="1" algn="just"/>
            <a:r>
              <a:rPr lang="en-GB" dirty="0"/>
              <a:t>regulatory rules are complex and it is difficult to monitor their implementation. They also can present ambiguities that can be exploited </a:t>
            </a:r>
          </a:p>
          <a:p>
            <a:pPr lvl="1" algn="just"/>
            <a:r>
              <a:rPr lang="en-GB" dirty="0"/>
              <a:t>principles-based (risk-focused) regulations allow more discretion and may be less transparent, but under a strong, independent regulator, can deliver results that conform better to a set of social objectives embodied in those principles</a:t>
            </a:r>
          </a:p>
          <a:p>
            <a:pPr algn="just"/>
            <a:endParaRPr lang="en-GB" sz="2400" dirty="0"/>
          </a:p>
          <a:p>
            <a:pPr algn="just"/>
            <a:endParaRPr lang="en-GB" sz="2400" dirty="0"/>
          </a:p>
          <a:p>
            <a:pPr algn="just"/>
            <a:endParaRPr lang="en-US" sz="2600" dirty="0"/>
          </a:p>
          <a:p>
            <a:pPr algn="just"/>
            <a:endParaRPr lang="en-US" sz="2600" dirty="0"/>
          </a:p>
        </p:txBody>
      </p:sp>
      <p:sp>
        <p:nvSpPr>
          <p:cNvPr id="4" name="Slide Number Placeholder 3"/>
          <p:cNvSpPr>
            <a:spLocks noGrp="1"/>
          </p:cNvSpPr>
          <p:nvPr>
            <p:ph type="sldNum" sz="quarter" idx="12"/>
          </p:nvPr>
        </p:nvSpPr>
        <p:spPr/>
        <p:txBody>
          <a:bodyPr/>
          <a:lstStyle/>
          <a:p>
            <a:fld id="{2FE4BEAE-71E5-4786-98D9-BEF12D8513B2}" type="slidenum">
              <a:rPr lang="pt-PT" smtClean="0"/>
              <a:t>23</a:t>
            </a:fld>
            <a:endParaRPr lang="pt-PT"/>
          </a:p>
        </p:txBody>
      </p:sp>
    </p:spTree>
    <p:extLst>
      <p:ext uri="{BB962C8B-B14F-4D97-AF65-F5344CB8AC3E}">
        <p14:creationId xmlns:p14="http://schemas.microsoft.com/office/powerpoint/2010/main" val="4549852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245856"/>
            <a:ext cx="10515600" cy="787814"/>
          </a:xfrm>
        </p:spPr>
        <p:txBody>
          <a:bodyPr>
            <a:noAutofit/>
          </a:bodyPr>
          <a:lstStyle/>
          <a:p>
            <a:r>
              <a:rPr lang="pt-PT" sz="3200" b="1" dirty="0">
                <a:latin typeface="+mn-lt"/>
              </a:rPr>
              <a:t>2.6 Policy responses</a:t>
            </a:r>
          </a:p>
        </p:txBody>
      </p:sp>
      <p:sp>
        <p:nvSpPr>
          <p:cNvPr id="3" name="Marcador de Posição de Conteúdo 2"/>
          <p:cNvSpPr>
            <a:spLocks noGrp="1"/>
          </p:cNvSpPr>
          <p:nvPr>
            <p:ph idx="1"/>
          </p:nvPr>
        </p:nvSpPr>
        <p:spPr>
          <a:xfrm>
            <a:off x="340031" y="1226854"/>
            <a:ext cx="11511938" cy="5135310"/>
          </a:xfrm>
        </p:spPr>
        <p:txBody>
          <a:bodyPr>
            <a:noAutofit/>
          </a:bodyPr>
          <a:lstStyle/>
          <a:p>
            <a:pPr marL="0" indent="0" algn="just">
              <a:buNone/>
            </a:pPr>
            <a:r>
              <a:rPr lang="en-GB" sz="2600" b="1" dirty="0"/>
              <a:t>2. Rules-based policymaking</a:t>
            </a:r>
          </a:p>
          <a:p>
            <a:pPr algn="just"/>
            <a:r>
              <a:rPr lang="en-GB" sz="2200" dirty="0"/>
              <a:t>The argument for rules-based governance in the area of macroeconomic policy has evolved over time: from a focus on the lack of knowledge of policymakers to a focus on credibility and the time inconsistency of optimal policies (remember the Lucas critique)</a:t>
            </a:r>
          </a:p>
          <a:p>
            <a:pPr algn="just"/>
            <a:endParaRPr lang="en-GB" sz="2200" dirty="0"/>
          </a:p>
          <a:p>
            <a:pPr algn="just"/>
            <a:r>
              <a:rPr lang="en-GB" sz="2200" dirty="0"/>
              <a:t>First tried with monetary policy in late 70s and early 80s, with limited success. It revived in 90s when an increasing number of central banks adopted explicit inflation-targeting strategies</a:t>
            </a:r>
          </a:p>
          <a:p>
            <a:pPr algn="just"/>
            <a:endParaRPr lang="en-GB" sz="2200" dirty="0"/>
          </a:p>
          <a:p>
            <a:pPr algn="just"/>
            <a:r>
              <a:rPr lang="en-GB" sz="2200" dirty="0"/>
              <a:t>It was introduced to budgetary policies later, but nowadays many countries have defined policy rules, e.g. euro area stability and growth pact targets for public deficit and public debt (e.g. PEC). </a:t>
            </a:r>
          </a:p>
          <a:p>
            <a:pPr algn="just"/>
            <a:endParaRPr lang="en-GB" sz="2200" dirty="0"/>
          </a:p>
          <a:p>
            <a:pPr algn="just"/>
            <a:r>
              <a:rPr lang="en-GB" sz="2200" dirty="0"/>
              <a:t>However, rigid rules can lead to an inability to adjust to unexpected circumstances. Some flexibility in exceptional circumstances (as long as justified) is current practice (constrained discretion).</a:t>
            </a:r>
          </a:p>
        </p:txBody>
      </p:sp>
      <p:sp>
        <p:nvSpPr>
          <p:cNvPr id="4" name="Slide Number Placeholder 3"/>
          <p:cNvSpPr>
            <a:spLocks noGrp="1"/>
          </p:cNvSpPr>
          <p:nvPr>
            <p:ph type="sldNum" sz="quarter" idx="12"/>
          </p:nvPr>
        </p:nvSpPr>
        <p:spPr/>
        <p:txBody>
          <a:bodyPr/>
          <a:lstStyle/>
          <a:p>
            <a:fld id="{2FE4BEAE-71E5-4786-98D9-BEF12D8513B2}" type="slidenum">
              <a:rPr lang="pt-PT" smtClean="0"/>
              <a:t>24</a:t>
            </a:fld>
            <a:endParaRPr lang="pt-PT"/>
          </a:p>
        </p:txBody>
      </p:sp>
    </p:spTree>
    <p:extLst>
      <p:ext uri="{BB962C8B-B14F-4D97-AF65-F5344CB8AC3E}">
        <p14:creationId xmlns:p14="http://schemas.microsoft.com/office/powerpoint/2010/main" val="16526114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19668" y="393701"/>
            <a:ext cx="10515600" cy="857388"/>
          </a:xfrm>
        </p:spPr>
        <p:txBody>
          <a:bodyPr>
            <a:noAutofit/>
          </a:bodyPr>
          <a:lstStyle/>
          <a:p>
            <a:r>
              <a:rPr lang="en-GB" b="1" dirty="0">
                <a:latin typeface="+mn-lt"/>
              </a:rPr>
              <a:t>Learning outcomes for today</a:t>
            </a:r>
            <a:endParaRPr lang="pt-PT" b="1" dirty="0">
              <a:solidFill>
                <a:srgbClr val="C00000"/>
              </a:solidFill>
              <a:latin typeface="+mn-lt"/>
            </a:endParaRPr>
          </a:p>
        </p:txBody>
      </p:sp>
      <p:sp>
        <p:nvSpPr>
          <p:cNvPr id="3" name="Marcador de Posição de Conteúdo 2"/>
          <p:cNvSpPr>
            <a:spLocks noGrp="1"/>
          </p:cNvSpPr>
          <p:nvPr>
            <p:ph idx="1"/>
          </p:nvPr>
        </p:nvSpPr>
        <p:spPr>
          <a:xfrm>
            <a:off x="419668" y="2210045"/>
            <a:ext cx="10785361" cy="2827467"/>
          </a:xfrm>
        </p:spPr>
        <p:txBody>
          <a:bodyPr>
            <a:noAutofit/>
          </a:bodyPr>
          <a:lstStyle/>
          <a:p>
            <a:pPr>
              <a:spcBef>
                <a:spcPts val="0"/>
              </a:spcBef>
            </a:pPr>
            <a:r>
              <a:rPr lang="en-GB" dirty="0"/>
              <a:t>Explain the five main limits of traditional view of economic policy and policymakers</a:t>
            </a:r>
          </a:p>
          <a:p>
            <a:pPr>
              <a:spcBef>
                <a:spcPts val="0"/>
              </a:spcBef>
            </a:pPr>
            <a:endParaRPr lang="en-GB" dirty="0"/>
          </a:p>
          <a:p>
            <a:pPr>
              <a:spcBef>
                <a:spcPts val="0"/>
              </a:spcBef>
            </a:pPr>
            <a:r>
              <a:rPr lang="en-GB" dirty="0"/>
              <a:t>Describe the two main policy responses, their main advantages and disadvantages</a:t>
            </a:r>
          </a:p>
          <a:p>
            <a:pPr>
              <a:spcBef>
                <a:spcPts val="0"/>
              </a:spcBef>
            </a:pPr>
            <a:endParaRPr lang="pt-PT" dirty="0"/>
          </a:p>
          <a:p>
            <a:pPr>
              <a:spcBef>
                <a:spcPts val="0"/>
              </a:spcBef>
            </a:pPr>
            <a:endParaRPr lang="en-GB" dirty="0"/>
          </a:p>
          <a:p>
            <a:pPr marL="0" indent="0">
              <a:spcBef>
                <a:spcPts val="0"/>
              </a:spcBef>
              <a:buNone/>
            </a:pPr>
            <a:endParaRPr lang="en-GB" dirty="0"/>
          </a:p>
          <a:p>
            <a:pPr marL="0" indent="0">
              <a:spcBef>
                <a:spcPts val="0"/>
              </a:spcBef>
              <a:buNone/>
            </a:pPr>
            <a:endParaRPr lang="pt-PT" dirty="0"/>
          </a:p>
        </p:txBody>
      </p:sp>
      <p:sp>
        <p:nvSpPr>
          <p:cNvPr id="4" name="Slide Number Placeholder 3"/>
          <p:cNvSpPr>
            <a:spLocks noGrp="1"/>
          </p:cNvSpPr>
          <p:nvPr>
            <p:ph type="sldNum" sz="quarter" idx="12"/>
          </p:nvPr>
        </p:nvSpPr>
        <p:spPr/>
        <p:txBody>
          <a:bodyPr/>
          <a:lstStyle/>
          <a:p>
            <a:fld id="{2FE4BEAE-71E5-4786-98D9-BEF12D8513B2}" type="slidenum">
              <a:rPr lang="pt-PT" smtClean="0"/>
              <a:t>3</a:t>
            </a:fld>
            <a:endParaRPr lang="pt-PT"/>
          </a:p>
        </p:txBody>
      </p:sp>
    </p:spTree>
    <p:extLst>
      <p:ext uri="{BB962C8B-B14F-4D97-AF65-F5344CB8AC3E}">
        <p14:creationId xmlns:p14="http://schemas.microsoft.com/office/powerpoint/2010/main" val="18683826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245856"/>
            <a:ext cx="10515600" cy="787814"/>
          </a:xfrm>
        </p:spPr>
        <p:txBody>
          <a:bodyPr>
            <a:noAutofit/>
          </a:bodyPr>
          <a:lstStyle/>
          <a:p>
            <a:br>
              <a:rPr lang="pt-PT" sz="3200" b="1" dirty="0">
                <a:latin typeface="+mn-lt"/>
              </a:rPr>
            </a:br>
            <a:r>
              <a:rPr lang="en-US" sz="3200" b="1" dirty="0">
                <a:latin typeface="+mn-lt"/>
              </a:rPr>
              <a:t>Economic policy &amp; views on the role of the state</a:t>
            </a:r>
            <a:br>
              <a:rPr lang="pt-PT" sz="3200" b="1" dirty="0">
                <a:latin typeface="+mn-lt"/>
              </a:rPr>
            </a:br>
            <a:endParaRPr lang="pt-PT" sz="3200" b="1" dirty="0">
              <a:latin typeface="+mn-lt"/>
            </a:endParaRPr>
          </a:p>
        </p:txBody>
      </p:sp>
      <p:sp>
        <p:nvSpPr>
          <p:cNvPr id="3" name="Marcador de Posição de Conteúdo 2"/>
          <p:cNvSpPr>
            <a:spLocks noGrp="1"/>
          </p:cNvSpPr>
          <p:nvPr>
            <p:ph idx="1"/>
          </p:nvPr>
        </p:nvSpPr>
        <p:spPr>
          <a:xfrm>
            <a:off x="633845" y="1107647"/>
            <a:ext cx="10924309" cy="4795424"/>
          </a:xfrm>
        </p:spPr>
        <p:txBody>
          <a:bodyPr>
            <a:noAutofit/>
          </a:bodyPr>
          <a:lstStyle/>
          <a:p>
            <a:pPr algn="just">
              <a:spcBef>
                <a:spcPts val="600"/>
              </a:spcBef>
              <a:spcAft>
                <a:spcPts val="1200"/>
              </a:spcAft>
            </a:pPr>
            <a:r>
              <a:rPr lang="en-US" sz="2000" dirty="0"/>
              <a:t>Welfare economics view of state (i.e., the market failure approach of neoclassical economics developed by Arthur Pigou in 1920s) –a problem fixer; markets are efficient in absence of market failures. Btw 1930s-1970s, many neoclassical economists were not “free-market” economists.</a:t>
            </a:r>
          </a:p>
          <a:p>
            <a:pPr algn="just">
              <a:spcBef>
                <a:spcPts val="600"/>
              </a:spcBef>
              <a:spcAft>
                <a:spcPts val="1200"/>
              </a:spcAft>
            </a:pPr>
            <a:r>
              <a:rPr lang="en-US" sz="2000" dirty="0"/>
              <a:t>The Keynesian view of state – state as a pilot of the economy, markets are not efficient; active fiscal policy, income redistribution</a:t>
            </a:r>
          </a:p>
          <a:p>
            <a:pPr algn="just">
              <a:spcBef>
                <a:spcPts val="600"/>
              </a:spcBef>
              <a:spcAft>
                <a:spcPts val="1200"/>
              </a:spcAft>
            </a:pPr>
            <a:r>
              <a:rPr lang="en-US" sz="2000" dirty="0"/>
              <a:t>The neoliberal state (alliance btw neoclassical and Austrian schools) – e.g. public choice theory (J. Buchanan, “government failure” approach) – governments may not be able to, or not want to, correct for market failures; costs of gov failure &gt; costs market failure; criticize the view that </a:t>
            </a:r>
            <a:r>
              <a:rPr lang="en-US" sz="2000" dirty="0" err="1"/>
              <a:t>govs</a:t>
            </a:r>
            <a:r>
              <a:rPr lang="en-US" sz="2000" dirty="0"/>
              <a:t> are benevolent, all knowing and all powerful) (NB: it does not mean that neoliberal policies result in less state, the issue is direct public provision by the state not state intervention through public funding for private provision)</a:t>
            </a:r>
          </a:p>
          <a:p>
            <a:pPr algn="just">
              <a:spcBef>
                <a:spcPts val="600"/>
              </a:spcBef>
              <a:spcAft>
                <a:spcPts val="1200"/>
              </a:spcAft>
            </a:pPr>
            <a:r>
              <a:rPr lang="en-US" sz="2000" dirty="0"/>
              <a:t>Institutional economics view of state – the market is a political construction by the state and its institutions (there is no market without state)</a:t>
            </a:r>
          </a:p>
          <a:p>
            <a:pPr marL="0" indent="0" algn="just">
              <a:spcBef>
                <a:spcPts val="600"/>
              </a:spcBef>
              <a:spcAft>
                <a:spcPts val="1200"/>
              </a:spcAft>
              <a:buNone/>
            </a:pPr>
            <a:endParaRPr lang="en-US" sz="2000" dirty="0"/>
          </a:p>
          <a:p>
            <a:pPr algn="just">
              <a:spcBef>
                <a:spcPts val="600"/>
              </a:spcBef>
              <a:spcAft>
                <a:spcPts val="1200"/>
              </a:spcAft>
            </a:pPr>
            <a:endParaRPr lang="en-US" sz="2000" dirty="0"/>
          </a:p>
          <a:p>
            <a:pPr algn="just">
              <a:spcBef>
                <a:spcPts val="600"/>
              </a:spcBef>
              <a:spcAft>
                <a:spcPts val="1200"/>
              </a:spcAft>
            </a:pPr>
            <a:endParaRPr lang="en-US" sz="2000" dirty="0"/>
          </a:p>
          <a:p>
            <a:pPr algn="just">
              <a:spcBef>
                <a:spcPts val="600"/>
              </a:spcBef>
              <a:spcAft>
                <a:spcPts val="1200"/>
              </a:spcAft>
            </a:pPr>
            <a:endParaRPr lang="en-US" sz="2000" dirty="0"/>
          </a:p>
        </p:txBody>
      </p:sp>
      <p:sp>
        <p:nvSpPr>
          <p:cNvPr id="4" name="Slide Number Placeholder 3"/>
          <p:cNvSpPr>
            <a:spLocks noGrp="1"/>
          </p:cNvSpPr>
          <p:nvPr>
            <p:ph type="sldNum" sz="quarter" idx="12"/>
          </p:nvPr>
        </p:nvSpPr>
        <p:spPr/>
        <p:txBody>
          <a:bodyPr/>
          <a:lstStyle/>
          <a:p>
            <a:fld id="{2FE4BEAE-71E5-4786-98D9-BEF12D8513B2}" type="slidenum">
              <a:rPr lang="pt-PT" smtClean="0"/>
              <a:t>4</a:t>
            </a:fld>
            <a:endParaRPr lang="pt-PT"/>
          </a:p>
        </p:txBody>
      </p:sp>
    </p:spTree>
    <p:extLst>
      <p:ext uri="{BB962C8B-B14F-4D97-AF65-F5344CB8AC3E}">
        <p14:creationId xmlns:p14="http://schemas.microsoft.com/office/powerpoint/2010/main" val="34327762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245856"/>
            <a:ext cx="10515600" cy="787814"/>
          </a:xfrm>
        </p:spPr>
        <p:txBody>
          <a:bodyPr>
            <a:noAutofit/>
          </a:bodyPr>
          <a:lstStyle/>
          <a:p>
            <a:br>
              <a:rPr lang="pt-PT" sz="3200" b="1" dirty="0">
                <a:latin typeface="+mn-lt"/>
              </a:rPr>
            </a:br>
            <a:r>
              <a:rPr lang="en-US" sz="3200" b="1" dirty="0">
                <a:latin typeface="+mn-lt"/>
              </a:rPr>
              <a:t>Limits of Economic Policy in a Complex World</a:t>
            </a:r>
            <a:br>
              <a:rPr lang="pt-PT" sz="3200" b="1" dirty="0">
                <a:latin typeface="+mn-lt"/>
              </a:rPr>
            </a:br>
            <a:endParaRPr lang="pt-PT" sz="3200" b="1" dirty="0">
              <a:latin typeface="+mn-lt"/>
            </a:endParaRPr>
          </a:p>
        </p:txBody>
      </p:sp>
      <p:sp>
        <p:nvSpPr>
          <p:cNvPr id="3" name="Marcador de Posição de Conteúdo 2"/>
          <p:cNvSpPr>
            <a:spLocks noGrp="1"/>
          </p:cNvSpPr>
          <p:nvPr>
            <p:ph idx="1"/>
          </p:nvPr>
        </p:nvSpPr>
        <p:spPr>
          <a:xfrm>
            <a:off x="555566" y="1315037"/>
            <a:ext cx="10924309" cy="4795424"/>
          </a:xfrm>
        </p:spPr>
        <p:txBody>
          <a:bodyPr>
            <a:normAutofit lnSpcReduction="10000"/>
          </a:bodyPr>
          <a:lstStyle/>
          <a:p>
            <a:pPr algn="just">
              <a:spcBef>
                <a:spcPts val="600"/>
              </a:spcBef>
              <a:spcAft>
                <a:spcPts val="1200"/>
              </a:spcAft>
            </a:pPr>
            <a:r>
              <a:rPr lang="en-US" sz="2400" dirty="0"/>
              <a:t>The traditional view that economic policy is carried out by an </a:t>
            </a:r>
            <a:r>
              <a:rPr lang="en-US" sz="2400" b="1" dirty="0"/>
              <a:t>omniscient, omnipotent and benevolent policymaker</a:t>
            </a:r>
            <a:r>
              <a:rPr lang="en-US" sz="2400" dirty="0"/>
              <a:t> who </a:t>
            </a:r>
            <a:r>
              <a:rPr lang="en-US" sz="2400" b="1" dirty="0"/>
              <a:t>engages in optimization, taking social preferences as given, based on correctly estimated parameters </a:t>
            </a:r>
            <a:r>
              <a:rPr lang="en-US" sz="2400" dirty="0"/>
              <a:t>is at best unrealistic and at worse misleading</a:t>
            </a:r>
          </a:p>
          <a:p>
            <a:pPr algn="just">
              <a:spcBef>
                <a:spcPts val="600"/>
              </a:spcBef>
              <a:spcAft>
                <a:spcPts val="1200"/>
              </a:spcAft>
            </a:pPr>
            <a:endParaRPr lang="en-US" sz="2400" dirty="0"/>
          </a:p>
          <a:p>
            <a:pPr algn="just">
              <a:spcBef>
                <a:spcPts val="600"/>
              </a:spcBef>
              <a:spcAft>
                <a:spcPts val="1200"/>
              </a:spcAft>
            </a:pPr>
            <a:r>
              <a:rPr lang="en-US" sz="2400" dirty="0"/>
              <a:t>Since the 1970s, this view has been challenged as a result of the </a:t>
            </a:r>
            <a:r>
              <a:rPr lang="en-US" sz="2400" b="1" dirty="0"/>
              <a:t>limitations faced by policy making in an increasingly complex and uncertain world, with increasing levels of interdependence</a:t>
            </a:r>
            <a:r>
              <a:rPr lang="en-US" sz="2400" dirty="0"/>
              <a:t> (international, national, sub-national)</a:t>
            </a:r>
          </a:p>
          <a:p>
            <a:pPr algn="just">
              <a:spcBef>
                <a:spcPts val="600"/>
              </a:spcBef>
              <a:spcAft>
                <a:spcPts val="1200"/>
              </a:spcAft>
            </a:pPr>
            <a:endParaRPr lang="pt-PT" sz="2400" dirty="0"/>
          </a:p>
          <a:p>
            <a:pPr algn="just">
              <a:spcBef>
                <a:spcPts val="600"/>
              </a:spcBef>
              <a:spcAft>
                <a:spcPts val="1200"/>
              </a:spcAft>
            </a:pPr>
            <a:r>
              <a:rPr lang="pt-PT" sz="2400" dirty="0"/>
              <a:t>In </a:t>
            </a:r>
            <a:r>
              <a:rPr lang="pt-PT" sz="2400" dirty="0" err="1"/>
              <a:t>chapter</a:t>
            </a:r>
            <a:r>
              <a:rPr lang="pt-PT" sz="2400" dirty="0"/>
              <a:t> 2 </a:t>
            </a:r>
            <a:r>
              <a:rPr lang="pt-PT" sz="2400" dirty="0" err="1"/>
              <a:t>we</a:t>
            </a:r>
            <a:r>
              <a:rPr lang="pt-PT" sz="2400" dirty="0"/>
              <a:t> </a:t>
            </a:r>
            <a:r>
              <a:rPr lang="en-US" sz="2400" dirty="0"/>
              <a:t>discuss the </a:t>
            </a:r>
            <a:r>
              <a:rPr lang="en-US" sz="2400" b="1" dirty="0"/>
              <a:t>main limitations of the traditional description of economic policy and their consequences for the design and implementation of government intervention </a:t>
            </a:r>
            <a:endParaRPr lang="en-US" sz="2400" dirty="0"/>
          </a:p>
          <a:p>
            <a:pPr algn="just">
              <a:spcBef>
                <a:spcPts val="600"/>
              </a:spcBef>
              <a:spcAft>
                <a:spcPts val="1200"/>
              </a:spcAft>
            </a:pPr>
            <a:endParaRPr lang="en-US" sz="2400" dirty="0"/>
          </a:p>
          <a:p>
            <a:pPr algn="just">
              <a:spcBef>
                <a:spcPts val="600"/>
              </a:spcBef>
              <a:spcAft>
                <a:spcPts val="1200"/>
              </a:spcAft>
            </a:pPr>
            <a:endParaRPr lang="en-US" sz="2400" dirty="0"/>
          </a:p>
          <a:p>
            <a:pPr algn="just">
              <a:spcBef>
                <a:spcPts val="600"/>
              </a:spcBef>
              <a:spcAft>
                <a:spcPts val="1200"/>
              </a:spcAft>
            </a:pPr>
            <a:endParaRPr lang="en-US" sz="2400" dirty="0"/>
          </a:p>
          <a:p>
            <a:pPr algn="just">
              <a:spcBef>
                <a:spcPts val="600"/>
              </a:spcBef>
              <a:spcAft>
                <a:spcPts val="1200"/>
              </a:spcAft>
            </a:pPr>
            <a:endParaRPr lang="en-US" sz="2400" dirty="0"/>
          </a:p>
        </p:txBody>
      </p:sp>
      <p:sp>
        <p:nvSpPr>
          <p:cNvPr id="4" name="Slide Number Placeholder 3"/>
          <p:cNvSpPr>
            <a:spLocks noGrp="1"/>
          </p:cNvSpPr>
          <p:nvPr>
            <p:ph type="sldNum" sz="quarter" idx="12"/>
          </p:nvPr>
        </p:nvSpPr>
        <p:spPr/>
        <p:txBody>
          <a:bodyPr/>
          <a:lstStyle/>
          <a:p>
            <a:fld id="{2FE4BEAE-71E5-4786-98D9-BEF12D8513B2}" type="slidenum">
              <a:rPr lang="pt-PT" smtClean="0"/>
              <a:t>5</a:t>
            </a:fld>
            <a:endParaRPr lang="pt-PT"/>
          </a:p>
        </p:txBody>
      </p:sp>
    </p:spTree>
    <p:extLst>
      <p:ext uri="{BB962C8B-B14F-4D97-AF65-F5344CB8AC3E}">
        <p14:creationId xmlns:p14="http://schemas.microsoft.com/office/powerpoint/2010/main" val="17575801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245856"/>
            <a:ext cx="10515600" cy="787814"/>
          </a:xfrm>
        </p:spPr>
        <p:txBody>
          <a:bodyPr>
            <a:noAutofit/>
          </a:bodyPr>
          <a:lstStyle/>
          <a:p>
            <a:br>
              <a:rPr lang="pt-PT" sz="3200" b="1" dirty="0">
                <a:latin typeface="+mn-lt"/>
              </a:rPr>
            </a:br>
            <a:r>
              <a:rPr lang="en-US" sz="3200" b="1" dirty="0">
                <a:latin typeface="+mn-lt"/>
              </a:rPr>
              <a:t>Limits of Economic Policy in a Complex World</a:t>
            </a:r>
            <a:br>
              <a:rPr lang="pt-PT" sz="3200" b="1" dirty="0">
                <a:latin typeface="+mn-lt"/>
              </a:rPr>
            </a:br>
            <a:endParaRPr lang="pt-PT" sz="3200" b="1" dirty="0">
              <a:latin typeface="+mn-lt"/>
            </a:endParaRPr>
          </a:p>
        </p:txBody>
      </p:sp>
      <p:sp>
        <p:nvSpPr>
          <p:cNvPr id="3" name="Marcador de Posição de Conteúdo 2"/>
          <p:cNvSpPr>
            <a:spLocks noGrp="1"/>
          </p:cNvSpPr>
          <p:nvPr>
            <p:ph idx="1"/>
          </p:nvPr>
        </p:nvSpPr>
        <p:spPr>
          <a:xfrm>
            <a:off x="555566" y="1301388"/>
            <a:ext cx="10924309" cy="5160957"/>
          </a:xfrm>
        </p:spPr>
        <p:txBody>
          <a:bodyPr>
            <a:normAutofit fontScale="85000" lnSpcReduction="10000"/>
          </a:bodyPr>
          <a:lstStyle/>
          <a:p>
            <a:pPr algn="just"/>
            <a:r>
              <a:rPr lang="en-GB" dirty="0"/>
              <a:t>In summary, 5 limitations:</a:t>
            </a:r>
          </a:p>
          <a:p>
            <a:pPr marL="971550" lvl="1" indent="-514350" algn="just">
              <a:spcBef>
                <a:spcPts val="0"/>
              </a:spcBef>
              <a:spcAft>
                <a:spcPts val="1200"/>
              </a:spcAft>
              <a:buFont typeface="+mj-lt"/>
              <a:buAutoNum type="arabicPeriod"/>
            </a:pPr>
            <a:r>
              <a:rPr lang="en-GB" sz="2800" dirty="0"/>
              <a:t>Policymakers have </a:t>
            </a:r>
            <a:r>
              <a:rPr lang="en-GB" sz="2800" b="1" dirty="0">
                <a:highlight>
                  <a:srgbClr val="FFFF00"/>
                </a:highlight>
              </a:rPr>
              <a:t>imperfect knowledge </a:t>
            </a:r>
            <a:r>
              <a:rPr lang="en-GB" sz="2800" dirty="0"/>
              <a:t>of the economy and future risks</a:t>
            </a:r>
          </a:p>
          <a:p>
            <a:pPr marL="971550" lvl="1" indent="-514350" algn="just">
              <a:spcBef>
                <a:spcPts val="0"/>
              </a:spcBef>
              <a:spcAft>
                <a:spcPts val="1200"/>
              </a:spcAft>
              <a:buFont typeface="+mj-lt"/>
              <a:buAutoNum type="arabicPeriod"/>
            </a:pPr>
            <a:r>
              <a:rPr lang="en-GB" sz="2800" b="1" dirty="0">
                <a:highlight>
                  <a:srgbClr val="FFFF00"/>
                </a:highlight>
              </a:rPr>
              <a:t>Limited ability to represent behaviour</a:t>
            </a:r>
            <a:r>
              <a:rPr lang="en-GB" sz="2800" dirty="0">
                <a:highlight>
                  <a:srgbClr val="FFFF00"/>
                </a:highlight>
              </a:rPr>
              <a:t> </a:t>
            </a:r>
            <a:r>
              <a:rPr lang="en-GB" sz="2800" b="1" dirty="0">
                <a:highlight>
                  <a:srgbClr val="FFFF00"/>
                </a:highlight>
              </a:rPr>
              <a:t>and responses</a:t>
            </a:r>
            <a:r>
              <a:rPr lang="en-GB" sz="2800" dirty="0">
                <a:highlight>
                  <a:srgbClr val="FFFF00"/>
                </a:highlight>
              </a:rPr>
              <a:t> </a:t>
            </a:r>
            <a:r>
              <a:rPr lang="en-GB" sz="2800" dirty="0"/>
              <a:t>of economic agents to policies</a:t>
            </a:r>
            <a:endParaRPr lang="en-GB" sz="2800" b="1" dirty="0"/>
          </a:p>
          <a:p>
            <a:pPr marL="971550" lvl="1" indent="-514350" algn="just">
              <a:spcBef>
                <a:spcPts val="0"/>
              </a:spcBef>
              <a:spcAft>
                <a:spcPts val="1200"/>
              </a:spcAft>
              <a:buFont typeface="+mj-lt"/>
              <a:buAutoNum type="arabicPeriod"/>
            </a:pPr>
            <a:r>
              <a:rPr lang="en-GB" sz="2800" dirty="0"/>
              <a:t>Economic agents </a:t>
            </a:r>
            <a:r>
              <a:rPr lang="en-GB" sz="2800" b="1" dirty="0"/>
              <a:t>may not trust </a:t>
            </a:r>
            <a:r>
              <a:rPr lang="en-GB" sz="2800" dirty="0"/>
              <a:t>what policymakers say they will do (i.e. </a:t>
            </a:r>
            <a:r>
              <a:rPr lang="en-GB" sz="2800" b="1" dirty="0">
                <a:highlight>
                  <a:srgbClr val="FFFF00"/>
                </a:highlight>
              </a:rPr>
              <a:t>limited confidence</a:t>
            </a:r>
            <a:r>
              <a:rPr lang="en-GB" sz="2800" dirty="0"/>
              <a:t>)</a:t>
            </a:r>
          </a:p>
          <a:p>
            <a:pPr marL="971550" lvl="1" indent="-514350" algn="just">
              <a:spcBef>
                <a:spcPts val="0"/>
              </a:spcBef>
              <a:spcAft>
                <a:spcPts val="1200"/>
              </a:spcAft>
              <a:buFont typeface="+mj-lt"/>
              <a:buAutoNum type="arabicPeriod"/>
            </a:pPr>
            <a:r>
              <a:rPr lang="en-GB" sz="2800" dirty="0"/>
              <a:t>Policymakers have </a:t>
            </a:r>
            <a:r>
              <a:rPr lang="en-GB" sz="2800" b="1" dirty="0">
                <a:highlight>
                  <a:srgbClr val="FFFF00"/>
                </a:highlight>
              </a:rPr>
              <a:t>imperfect information </a:t>
            </a:r>
            <a:r>
              <a:rPr lang="en-GB" sz="2800" dirty="0"/>
              <a:t>to take decisions </a:t>
            </a:r>
          </a:p>
          <a:p>
            <a:pPr marL="971550" lvl="1" indent="-514350" algn="just">
              <a:spcBef>
                <a:spcPts val="0"/>
              </a:spcBef>
              <a:spcAft>
                <a:spcPts val="1200"/>
              </a:spcAft>
              <a:buFont typeface="+mj-lt"/>
              <a:buAutoNum type="arabicPeriod"/>
            </a:pPr>
            <a:r>
              <a:rPr lang="en-GB" sz="2800" dirty="0"/>
              <a:t>Policymakers </a:t>
            </a:r>
            <a:r>
              <a:rPr lang="en-GB" sz="2800" b="1" dirty="0">
                <a:highlight>
                  <a:srgbClr val="FFFF00"/>
                </a:highlight>
              </a:rPr>
              <a:t>may not be benevolent </a:t>
            </a:r>
            <a:r>
              <a:rPr lang="en-GB" sz="2800" dirty="0"/>
              <a:t>(i.e. act in favour of society’s general interest)</a:t>
            </a:r>
          </a:p>
          <a:p>
            <a:pPr marL="457200" lvl="1" indent="0" algn="just">
              <a:spcBef>
                <a:spcPts val="0"/>
              </a:spcBef>
              <a:spcAft>
                <a:spcPts val="1200"/>
              </a:spcAft>
              <a:buNone/>
            </a:pPr>
            <a:endParaRPr lang="en-GB" sz="2800" dirty="0"/>
          </a:p>
          <a:p>
            <a:pPr algn="just"/>
            <a:r>
              <a:rPr lang="en-US" u="sng" dirty="0"/>
              <a:t>Two main policy responses generalized since 70-80s </a:t>
            </a:r>
            <a:r>
              <a:rPr lang="en-US" dirty="0"/>
              <a:t>(the technocrat approach):</a:t>
            </a:r>
          </a:p>
          <a:p>
            <a:pPr lvl="1" algn="just"/>
            <a:r>
              <a:rPr lang="en-US" sz="2800" b="1" dirty="0">
                <a:highlight>
                  <a:srgbClr val="FFFF00"/>
                </a:highlight>
              </a:rPr>
              <a:t>Creation of (politically) independent agencies or institutions</a:t>
            </a:r>
          </a:p>
          <a:p>
            <a:pPr lvl="1" algn="just"/>
            <a:r>
              <a:rPr lang="en-US" sz="2800" b="1" dirty="0">
                <a:highlight>
                  <a:srgbClr val="FFFF00"/>
                </a:highlight>
              </a:rPr>
              <a:t>Creation of policy rules to influence policymakers behaviour</a:t>
            </a:r>
            <a:endParaRPr lang="en-GB" sz="2800" b="1" dirty="0">
              <a:highlight>
                <a:srgbClr val="FFFF00"/>
              </a:highlight>
            </a:endParaRPr>
          </a:p>
          <a:p>
            <a:pPr algn="just"/>
            <a:endParaRPr lang="en-GB" sz="2600" b="1" dirty="0"/>
          </a:p>
          <a:p>
            <a:pPr algn="just"/>
            <a:endParaRPr lang="en-GB" sz="2600" dirty="0"/>
          </a:p>
          <a:p>
            <a:pPr algn="just"/>
            <a:endParaRPr lang="en-GB" sz="2600" dirty="0"/>
          </a:p>
        </p:txBody>
      </p:sp>
      <p:sp>
        <p:nvSpPr>
          <p:cNvPr id="4" name="Slide Number Placeholder 3"/>
          <p:cNvSpPr>
            <a:spLocks noGrp="1"/>
          </p:cNvSpPr>
          <p:nvPr>
            <p:ph type="sldNum" sz="quarter" idx="12"/>
          </p:nvPr>
        </p:nvSpPr>
        <p:spPr/>
        <p:txBody>
          <a:bodyPr/>
          <a:lstStyle/>
          <a:p>
            <a:fld id="{2FE4BEAE-71E5-4786-98D9-BEF12D8513B2}" type="slidenum">
              <a:rPr lang="pt-PT" smtClean="0"/>
              <a:t>6</a:t>
            </a:fld>
            <a:endParaRPr lang="pt-PT"/>
          </a:p>
        </p:txBody>
      </p:sp>
    </p:spTree>
    <p:extLst>
      <p:ext uri="{BB962C8B-B14F-4D97-AF65-F5344CB8AC3E}">
        <p14:creationId xmlns:p14="http://schemas.microsoft.com/office/powerpoint/2010/main" val="13357430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245856"/>
            <a:ext cx="10515600" cy="787814"/>
          </a:xfrm>
        </p:spPr>
        <p:txBody>
          <a:bodyPr>
            <a:noAutofit/>
          </a:bodyPr>
          <a:lstStyle/>
          <a:p>
            <a:r>
              <a:rPr lang="pt-PT" sz="3200" b="1" dirty="0">
                <a:latin typeface="+mn-lt"/>
              </a:rPr>
              <a:t>2.1 </a:t>
            </a:r>
            <a:r>
              <a:rPr lang="pt-PT" sz="3200" b="1" dirty="0" err="1">
                <a:latin typeface="+mn-lt"/>
              </a:rPr>
              <a:t>Limits</a:t>
            </a:r>
            <a:r>
              <a:rPr lang="pt-PT" sz="3200" b="1" dirty="0">
                <a:latin typeface="+mn-lt"/>
              </a:rPr>
              <a:t> </a:t>
            </a:r>
            <a:r>
              <a:rPr lang="pt-PT" sz="3200" b="1" dirty="0" err="1">
                <a:latin typeface="+mn-lt"/>
              </a:rPr>
              <a:t>of</a:t>
            </a:r>
            <a:r>
              <a:rPr lang="pt-PT" sz="3200" b="1" dirty="0">
                <a:latin typeface="+mn-lt"/>
              </a:rPr>
              <a:t> </a:t>
            </a:r>
            <a:r>
              <a:rPr lang="pt-PT" sz="3200" b="1" dirty="0" err="1">
                <a:latin typeface="+mn-lt"/>
              </a:rPr>
              <a:t>Knowledge</a:t>
            </a:r>
            <a:endParaRPr lang="pt-PT" sz="3200" b="1" dirty="0">
              <a:latin typeface="+mn-lt"/>
            </a:endParaRPr>
          </a:p>
        </p:txBody>
      </p:sp>
      <p:sp>
        <p:nvSpPr>
          <p:cNvPr id="3" name="Marcador de Posição de Conteúdo 2"/>
          <p:cNvSpPr>
            <a:spLocks noGrp="1"/>
          </p:cNvSpPr>
          <p:nvPr>
            <p:ph idx="1"/>
          </p:nvPr>
        </p:nvSpPr>
        <p:spPr>
          <a:xfrm>
            <a:off x="279744" y="1160491"/>
            <a:ext cx="11074056" cy="4795424"/>
          </a:xfrm>
        </p:spPr>
        <p:txBody>
          <a:bodyPr>
            <a:noAutofit/>
          </a:bodyPr>
          <a:lstStyle/>
          <a:p>
            <a:pPr algn="just"/>
            <a:r>
              <a:rPr lang="en-US" sz="2600" dirty="0"/>
              <a:t>EP takes place in an uncertain environment and the </a:t>
            </a:r>
            <a:r>
              <a:rPr lang="en-US" sz="2600" b="1" dirty="0"/>
              <a:t>government does not have extensive knowledge of the preferences of economic agents and the structure of the economy</a:t>
            </a:r>
            <a:r>
              <a:rPr lang="en-US" sz="2600" dirty="0"/>
              <a:t>. This is because there is:</a:t>
            </a:r>
          </a:p>
          <a:p>
            <a:pPr marL="914400" lvl="1" indent="-457200" algn="just">
              <a:buFont typeface="+mj-lt"/>
              <a:buAutoNum type="arabicPeriod"/>
            </a:pPr>
            <a:r>
              <a:rPr lang="en-US" dirty="0"/>
              <a:t>Uncertainty about model and parameter estimates</a:t>
            </a:r>
          </a:p>
          <a:p>
            <a:pPr marL="914400" lvl="1" indent="-457200" algn="just">
              <a:buFont typeface="+mj-lt"/>
              <a:buAutoNum type="arabicPeriod"/>
            </a:pPr>
            <a:r>
              <a:rPr lang="en-US" dirty="0"/>
              <a:t>Lack of knowledge about the distribution of risk</a:t>
            </a:r>
          </a:p>
          <a:p>
            <a:pPr marL="914400" lvl="1" indent="-457200" algn="just">
              <a:buFont typeface="+mj-lt"/>
              <a:buAutoNum type="arabicPeriod"/>
            </a:pPr>
            <a:r>
              <a:rPr lang="en-US" dirty="0"/>
              <a:t>Failure to appropriately take risk into account (i.e. rare but damaging events)</a:t>
            </a:r>
          </a:p>
          <a:p>
            <a:pPr marL="914400" lvl="1" indent="-457200" algn="just">
              <a:buFont typeface="+mj-lt"/>
              <a:buAutoNum type="arabicPeriod"/>
            </a:pPr>
            <a:r>
              <a:rPr lang="en-US" dirty="0"/>
              <a:t>Absence of the precautionary principle of EP (the option value of waiting)</a:t>
            </a:r>
          </a:p>
          <a:p>
            <a:pPr algn="just"/>
            <a:endParaRPr lang="en-US" sz="2600" dirty="0"/>
          </a:p>
          <a:p>
            <a:pPr algn="just"/>
            <a:r>
              <a:rPr lang="en-US" sz="2600" dirty="0"/>
              <a:t>Uncertainty and risk have strong potential policy implications: errors have been made because governments based policies on wrong parameters or did not properly take risk and uncertainty into account</a:t>
            </a:r>
          </a:p>
          <a:p>
            <a:pPr algn="just"/>
            <a:endParaRPr lang="en-US" sz="2600" dirty="0"/>
          </a:p>
          <a:p>
            <a:pPr algn="just"/>
            <a:endParaRPr lang="en-US" sz="2600" dirty="0"/>
          </a:p>
          <a:p>
            <a:pPr algn="just"/>
            <a:endParaRPr lang="en-US" sz="2600" dirty="0"/>
          </a:p>
          <a:p>
            <a:pPr algn="just"/>
            <a:endParaRPr lang="en-US" sz="2600" dirty="0"/>
          </a:p>
        </p:txBody>
      </p:sp>
      <p:sp>
        <p:nvSpPr>
          <p:cNvPr id="4" name="Slide Number Placeholder 3"/>
          <p:cNvSpPr>
            <a:spLocks noGrp="1"/>
          </p:cNvSpPr>
          <p:nvPr>
            <p:ph type="sldNum" sz="quarter" idx="12"/>
          </p:nvPr>
        </p:nvSpPr>
        <p:spPr/>
        <p:txBody>
          <a:bodyPr/>
          <a:lstStyle/>
          <a:p>
            <a:fld id="{2FE4BEAE-71E5-4786-98D9-BEF12D8513B2}" type="slidenum">
              <a:rPr lang="pt-PT" smtClean="0"/>
              <a:t>7</a:t>
            </a:fld>
            <a:endParaRPr lang="pt-PT"/>
          </a:p>
        </p:txBody>
      </p:sp>
    </p:spTree>
    <p:extLst>
      <p:ext uri="{BB962C8B-B14F-4D97-AF65-F5344CB8AC3E}">
        <p14:creationId xmlns:p14="http://schemas.microsoft.com/office/powerpoint/2010/main" val="19372402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245856"/>
            <a:ext cx="10515600" cy="787814"/>
          </a:xfrm>
        </p:spPr>
        <p:txBody>
          <a:bodyPr>
            <a:noAutofit/>
          </a:bodyPr>
          <a:lstStyle/>
          <a:p>
            <a:r>
              <a:rPr lang="pt-PT" sz="3200" b="1" dirty="0">
                <a:latin typeface="+mn-lt"/>
              </a:rPr>
              <a:t>2.1 </a:t>
            </a:r>
            <a:r>
              <a:rPr lang="pt-PT" sz="3200" b="1" dirty="0" err="1">
                <a:latin typeface="+mn-lt"/>
              </a:rPr>
              <a:t>Limits</a:t>
            </a:r>
            <a:r>
              <a:rPr lang="pt-PT" sz="3200" b="1" dirty="0">
                <a:latin typeface="+mn-lt"/>
              </a:rPr>
              <a:t> </a:t>
            </a:r>
            <a:r>
              <a:rPr lang="pt-PT" sz="3200" b="1" dirty="0" err="1">
                <a:latin typeface="+mn-lt"/>
              </a:rPr>
              <a:t>of</a:t>
            </a:r>
            <a:r>
              <a:rPr lang="pt-PT" sz="3200" b="1" dirty="0">
                <a:latin typeface="+mn-lt"/>
              </a:rPr>
              <a:t> </a:t>
            </a:r>
            <a:r>
              <a:rPr lang="pt-PT" sz="3200" b="1" dirty="0" err="1">
                <a:latin typeface="+mn-lt"/>
              </a:rPr>
              <a:t>Knowledge</a:t>
            </a:r>
            <a:endParaRPr lang="pt-PT" sz="3200" b="1" dirty="0">
              <a:latin typeface="+mn-lt"/>
            </a:endParaRPr>
          </a:p>
        </p:txBody>
      </p:sp>
      <p:sp>
        <p:nvSpPr>
          <p:cNvPr id="3" name="Marcador de Posição de Conteúdo 2"/>
          <p:cNvSpPr>
            <a:spLocks noGrp="1"/>
          </p:cNvSpPr>
          <p:nvPr>
            <p:ph idx="1"/>
          </p:nvPr>
        </p:nvSpPr>
        <p:spPr>
          <a:xfrm>
            <a:off x="530629" y="1165408"/>
            <a:ext cx="11163388" cy="4795424"/>
          </a:xfrm>
        </p:spPr>
        <p:txBody>
          <a:bodyPr>
            <a:normAutofit lnSpcReduction="10000"/>
          </a:bodyPr>
          <a:lstStyle/>
          <a:p>
            <a:pPr marL="0" indent="0" algn="just">
              <a:buNone/>
            </a:pPr>
            <a:r>
              <a:rPr lang="en-US" sz="2200" dirty="0"/>
              <a:t>1. </a:t>
            </a:r>
            <a:r>
              <a:rPr lang="en-US" sz="2200" b="1" dirty="0"/>
              <a:t>Uncertainty:</a:t>
            </a:r>
            <a:r>
              <a:rPr lang="en-US" sz="2200" dirty="0"/>
              <a:t> about (a) model and (b) parameter estimates: which models are appropriate and how to specify them using real world data? </a:t>
            </a:r>
          </a:p>
          <a:p>
            <a:pPr algn="just"/>
            <a:endParaRPr lang="en-US" sz="2200" dirty="0"/>
          </a:p>
          <a:p>
            <a:pPr marL="0" indent="0" algn="just">
              <a:buNone/>
            </a:pPr>
            <a:r>
              <a:rPr lang="en-US" sz="2200" dirty="0"/>
              <a:t>2/3. </a:t>
            </a:r>
            <a:r>
              <a:rPr lang="en-US" sz="2200" b="1" dirty="0"/>
              <a:t>Risk:</a:t>
            </a:r>
            <a:r>
              <a:rPr lang="en-US" sz="2200" dirty="0"/>
              <a:t> </a:t>
            </a:r>
            <a:r>
              <a:rPr lang="en-US" sz="2200" b="1" dirty="0"/>
              <a:t>(a) Lack of knowledge about the distribution of and (b) failure to take it into account</a:t>
            </a:r>
            <a:r>
              <a:rPr lang="en-US" sz="2200" dirty="0"/>
              <a:t>: most economic models rest on the assumption that shocks are normally distributed, but often shocks may be skewed or their distribution may exhibit fat tails -&gt; rare events are more likely to occur than assumed</a:t>
            </a:r>
          </a:p>
          <a:p>
            <a:pPr algn="just"/>
            <a:endParaRPr lang="en-US" sz="2200" dirty="0"/>
          </a:p>
          <a:p>
            <a:pPr marL="0" indent="0" algn="just">
              <a:buNone/>
            </a:pPr>
            <a:r>
              <a:rPr lang="en-US" sz="2200" dirty="0"/>
              <a:t>4. </a:t>
            </a:r>
            <a:r>
              <a:rPr lang="en-US" sz="2200" b="1" dirty="0"/>
              <a:t>Option value:</a:t>
            </a:r>
            <a:r>
              <a:rPr lang="en-US" sz="2200" dirty="0"/>
              <a:t> Little attention given to the </a:t>
            </a:r>
            <a:r>
              <a:rPr lang="en-US" sz="2200" b="1" dirty="0"/>
              <a:t>timing of policy interventions</a:t>
            </a:r>
            <a:r>
              <a:rPr lang="en-US" sz="2200" dirty="0"/>
              <a:t>, however, in a world where decisions are irreversible or involve fixed costs, policymakers should adopt precautionary principle with respect to timing of policies. It can be optimal to wait until new information is available on their costs and benefits (e.g. UK and Sweden “wait and see” approach to joining the euro). However, doing nothing can also have irreversible effects, e.g. climate change. The option value greatly varies with small variations in discount rates (e.g. $1 in 50 years is now worth 60c at 1% but only 14c at 4%. Four times!)</a:t>
            </a:r>
          </a:p>
        </p:txBody>
      </p:sp>
      <p:sp>
        <p:nvSpPr>
          <p:cNvPr id="4" name="Slide Number Placeholder 3"/>
          <p:cNvSpPr>
            <a:spLocks noGrp="1"/>
          </p:cNvSpPr>
          <p:nvPr>
            <p:ph type="sldNum" sz="quarter" idx="12"/>
          </p:nvPr>
        </p:nvSpPr>
        <p:spPr/>
        <p:txBody>
          <a:bodyPr/>
          <a:lstStyle/>
          <a:p>
            <a:fld id="{2FE4BEAE-71E5-4786-98D9-BEF12D8513B2}" type="slidenum">
              <a:rPr lang="pt-PT" smtClean="0"/>
              <a:t>8</a:t>
            </a:fld>
            <a:endParaRPr lang="pt-PT"/>
          </a:p>
        </p:txBody>
      </p:sp>
    </p:spTree>
    <p:extLst>
      <p:ext uri="{BB962C8B-B14F-4D97-AF65-F5344CB8AC3E}">
        <p14:creationId xmlns:p14="http://schemas.microsoft.com/office/powerpoint/2010/main" val="3273968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245856"/>
            <a:ext cx="10515600" cy="787814"/>
          </a:xfrm>
        </p:spPr>
        <p:txBody>
          <a:bodyPr>
            <a:noAutofit/>
          </a:bodyPr>
          <a:lstStyle/>
          <a:p>
            <a:r>
              <a:rPr lang="pt-PT" sz="3200" b="1" dirty="0">
                <a:latin typeface="+mn-lt"/>
              </a:rPr>
              <a:t>2.1 </a:t>
            </a:r>
            <a:r>
              <a:rPr lang="pt-PT" sz="3200" b="1" dirty="0" err="1">
                <a:latin typeface="+mn-lt"/>
              </a:rPr>
              <a:t>Limits</a:t>
            </a:r>
            <a:r>
              <a:rPr lang="pt-PT" sz="3200" b="1" dirty="0">
                <a:latin typeface="+mn-lt"/>
              </a:rPr>
              <a:t> </a:t>
            </a:r>
            <a:r>
              <a:rPr lang="pt-PT" sz="3200" b="1" dirty="0" err="1">
                <a:latin typeface="+mn-lt"/>
              </a:rPr>
              <a:t>of</a:t>
            </a:r>
            <a:r>
              <a:rPr lang="pt-PT" sz="3200" b="1" dirty="0">
                <a:latin typeface="+mn-lt"/>
              </a:rPr>
              <a:t> </a:t>
            </a:r>
            <a:r>
              <a:rPr lang="pt-PT" sz="3200" b="1" dirty="0" err="1">
                <a:latin typeface="+mn-lt"/>
              </a:rPr>
              <a:t>Knowledge</a:t>
            </a:r>
            <a:endParaRPr lang="pt-PT" sz="3200" b="1" dirty="0">
              <a:latin typeface="+mn-lt"/>
            </a:endParaRPr>
          </a:p>
        </p:txBody>
      </p:sp>
      <p:sp>
        <p:nvSpPr>
          <p:cNvPr id="4" name="Content Placeholder 3"/>
          <p:cNvSpPr>
            <a:spLocks noGrp="1"/>
          </p:cNvSpPr>
          <p:nvPr>
            <p:ph idx="1"/>
          </p:nvPr>
        </p:nvSpPr>
        <p:spPr>
          <a:xfrm>
            <a:off x="472440" y="1263922"/>
            <a:ext cx="10515600" cy="4351338"/>
          </a:xfrm>
        </p:spPr>
        <p:txBody>
          <a:bodyPr>
            <a:normAutofit/>
          </a:bodyPr>
          <a:lstStyle/>
          <a:p>
            <a:r>
              <a:rPr lang="pt-PT" sz="2600" dirty="0" err="1"/>
              <a:t>Uncertainty</a:t>
            </a:r>
            <a:r>
              <a:rPr lang="pt-PT" sz="2600" dirty="0"/>
              <a:t> vs. </a:t>
            </a:r>
            <a:r>
              <a:rPr lang="pt-PT" sz="2600" dirty="0" err="1"/>
              <a:t>risk</a:t>
            </a:r>
            <a:r>
              <a:rPr lang="pt-PT" sz="2600" dirty="0"/>
              <a:t> in </a:t>
            </a:r>
            <a:r>
              <a:rPr lang="pt-PT" sz="2600" dirty="0" err="1"/>
              <a:t>economics</a:t>
            </a:r>
            <a:endParaRPr lang="pt-PT" sz="2600" dirty="0"/>
          </a:p>
          <a:p>
            <a:endParaRPr lang="pt-PT" sz="2600" dirty="0"/>
          </a:p>
          <a:p>
            <a:pPr marL="0" indent="0">
              <a:buNone/>
            </a:pPr>
            <a:r>
              <a:rPr lang="en-US" sz="2600" i="1" dirty="0"/>
              <a:t>“risk is present when future events occur with measurable probability”, so we don’t know the outcome but can measure the odds or probability of different outcomes</a:t>
            </a:r>
          </a:p>
          <a:p>
            <a:pPr marL="0" indent="0">
              <a:buNone/>
            </a:pPr>
            <a:r>
              <a:rPr lang="en-US" sz="2600" dirty="0"/>
              <a:t>	</a:t>
            </a:r>
          </a:p>
          <a:p>
            <a:pPr marL="0" indent="0">
              <a:buNone/>
            </a:pPr>
            <a:r>
              <a:rPr lang="en-US" sz="2600" i="1" dirty="0"/>
              <a:t>“uncertainty is present when the likelihood of future events is indefinite or incalculable”, so we do not know the information needed to measure the odds” – think COVID19…</a:t>
            </a:r>
            <a:endParaRPr lang="pt-PT" sz="2600" i="1" dirty="0"/>
          </a:p>
          <a:p>
            <a:endParaRPr lang="pt-PT" sz="2600" dirty="0"/>
          </a:p>
          <a:p>
            <a:endParaRPr lang="pt-PT" sz="2600" dirty="0"/>
          </a:p>
          <a:p>
            <a:endParaRPr lang="pt-PT" sz="2600" dirty="0"/>
          </a:p>
          <a:p>
            <a:endParaRPr lang="pt-PT" sz="2600" dirty="0"/>
          </a:p>
          <a:p>
            <a:endParaRPr lang="pt-PT" sz="2600" dirty="0"/>
          </a:p>
          <a:p>
            <a:endParaRPr lang="pt-PT" sz="2600" dirty="0"/>
          </a:p>
        </p:txBody>
      </p:sp>
      <p:sp>
        <p:nvSpPr>
          <p:cNvPr id="5" name="Rectangle 4"/>
          <p:cNvSpPr/>
          <p:nvPr/>
        </p:nvSpPr>
        <p:spPr>
          <a:xfrm>
            <a:off x="262253" y="6314105"/>
            <a:ext cx="5736955" cy="369332"/>
          </a:xfrm>
          <a:prstGeom prst="rect">
            <a:avLst/>
          </a:prstGeom>
        </p:spPr>
        <p:txBody>
          <a:bodyPr wrap="none">
            <a:spAutoFit/>
          </a:bodyPr>
          <a:lstStyle/>
          <a:p>
            <a:r>
              <a:rPr lang="pt-PT" dirty="0" err="1"/>
              <a:t>Source</a:t>
            </a:r>
            <a:r>
              <a:rPr lang="pt-PT" dirty="0"/>
              <a:t>: </a:t>
            </a:r>
            <a:r>
              <a:rPr lang="en-US" dirty="0"/>
              <a:t>Frank H. Knight, Risk, Uncertainty, and Profit (1921)</a:t>
            </a:r>
          </a:p>
        </p:txBody>
      </p:sp>
      <p:sp>
        <p:nvSpPr>
          <p:cNvPr id="3" name="Slide Number Placeholder 2"/>
          <p:cNvSpPr>
            <a:spLocks noGrp="1"/>
          </p:cNvSpPr>
          <p:nvPr>
            <p:ph type="sldNum" sz="quarter" idx="12"/>
          </p:nvPr>
        </p:nvSpPr>
        <p:spPr/>
        <p:txBody>
          <a:bodyPr/>
          <a:lstStyle/>
          <a:p>
            <a:fld id="{2FE4BEAE-71E5-4786-98D9-BEF12D8513B2}" type="slidenum">
              <a:rPr lang="pt-PT" smtClean="0"/>
              <a:t>9</a:t>
            </a:fld>
            <a:endParaRPr lang="pt-PT"/>
          </a:p>
        </p:txBody>
      </p:sp>
    </p:spTree>
    <p:extLst>
      <p:ext uri="{BB962C8B-B14F-4D97-AF65-F5344CB8AC3E}">
        <p14:creationId xmlns:p14="http://schemas.microsoft.com/office/powerpoint/2010/main" val="3550277181"/>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10129</TotalTime>
  <Words>3090</Words>
  <Application>Microsoft Office PowerPoint</Application>
  <PresentationFormat>Widescreen</PresentationFormat>
  <Paragraphs>238</Paragraphs>
  <Slides>24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(Body)</vt:lpstr>
      <vt:lpstr>Calibri Light</vt:lpstr>
      <vt:lpstr>Tema do Office</vt:lpstr>
      <vt:lpstr>Chapter 2</vt:lpstr>
      <vt:lpstr>2. Limits of Economic Policy in a Complex World</vt:lpstr>
      <vt:lpstr>Learning outcomes for today</vt:lpstr>
      <vt:lpstr> Economic policy &amp; views on the role of the state </vt:lpstr>
      <vt:lpstr> Limits of Economic Policy in a Complex World </vt:lpstr>
      <vt:lpstr> Limits of Economic Policy in a Complex World </vt:lpstr>
      <vt:lpstr>2.1 Limits of Knowledge</vt:lpstr>
      <vt:lpstr>2.1 Limits of Knowledge</vt:lpstr>
      <vt:lpstr>2.1 Limits of Knowledge</vt:lpstr>
      <vt:lpstr>2.2 Limits of representation</vt:lpstr>
      <vt:lpstr>2.2 Limits of representation</vt:lpstr>
      <vt:lpstr>2.2 Limits of representation</vt:lpstr>
      <vt:lpstr>2.3 Limits of confidence</vt:lpstr>
      <vt:lpstr>2.3 Limits of confidence</vt:lpstr>
      <vt:lpstr>2.3 Limits of confidence: the example of 2022 inflation</vt:lpstr>
      <vt:lpstr>2.4 Limits of information</vt:lpstr>
      <vt:lpstr>2.5 Limits of benevolence</vt:lpstr>
      <vt:lpstr>2.5 Limits of benevolence</vt:lpstr>
      <vt:lpstr>2.6 Policy responses</vt:lpstr>
      <vt:lpstr>2.6 Policy responses</vt:lpstr>
      <vt:lpstr>2.6 Policy responses</vt:lpstr>
      <vt:lpstr>2.6 Policy responses</vt:lpstr>
      <vt:lpstr>2.6 Policy responses</vt:lpstr>
      <vt:lpstr>2.6 Policy responses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Capítulo 1</dc:title>
  <dc:creator>Utilizador do Windows</dc:creator>
  <cp:lastModifiedBy>Carlos Daniel Rodrigues de Assunção Santos</cp:lastModifiedBy>
  <cp:revision>368</cp:revision>
  <dcterms:created xsi:type="dcterms:W3CDTF">2017-08-09T17:26:32Z</dcterms:created>
  <dcterms:modified xsi:type="dcterms:W3CDTF">2023-01-09T15:45:32Z</dcterms:modified>
</cp:coreProperties>
</file>